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6"/>
  </p:notesMasterIdLst>
  <p:sldIdLst>
    <p:sldId id="256" r:id="rId3"/>
    <p:sldId id="261" r:id="rId4"/>
    <p:sldId id="262" r:id="rId5"/>
    <p:sldId id="263" r:id="rId6"/>
    <p:sldId id="257" r:id="rId7"/>
    <p:sldId id="267" r:id="rId8"/>
    <p:sldId id="478" r:id="rId9"/>
    <p:sldId id="435" r:id="rId10"/>
    <p:sldId id="498" r:id="rId11"/>
    <p:sldId id="500" r:id="rId12"/>
    <p:sldId id="501" r:id="rId13"/>
    <p:sldId id="503" r:id="rId14"/>
    <p:sldId id="504" r:id="rId15"/>
    <p:sldId id="505" r:id="rId16"/>
    <p:sldId id="485" r:id="rId17"/>
    <p:sldId id="414" r:id="rId18"/>
    <p:sldId id="433" r:id="rId19"/>
    <p:sldId id="479" r:id="rId20"/>
    <p:sldId id="480" r:id="rId21"/>
    <p:sldId id="481" r:id="rId22"/>
    <p:sldId id="482" r:id="rId23"/>
    <p:sldId id="483" r:id="rId24"/>
    <p:sldId id="484" r:id="rId25"/>
    <p:sldId id="488" r:id="rId26"/>
    <p:sldId id="376" r:id="rId27"/>
    <p:sldId id="489" r:id="rId28"/>
    <p:sldId id="486" r:id="rId29"/>
    <p:sldId id="492" r:id="rId30"/>
    <p:sldId id="493" r:id="rId31"/>
    <p:sldId id="494" r:id="rId32"/>
    <p:sldId id="495" r:id="rId33"/>
    <p:sldId id="497" r:id="rId34"/>
    <p:sldId id="507" r:id="rId35"/>
    <p:sldId id="506" r:id="rId36"/>
    <p:sldId id="457" r:id="rId37"/>
    <p:sldId id="491" r:id="rId38"/>
    <p:sldId id="510" r:id="rId39"/>
    <p:sldId id="509" r:id="rId40"/>
    <p:sldId id="436" r:id="rId41"/>
    <p:sldId id="297" r:id="rId42"/>
    <p:sldId id="365" r:id="rId43"/>
    <p:sldId id="348" r:id="rId44"/>
    <p:sldId id="264"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86" d="100"/>
          <a:sy n="86" d="100"/>
        </p:scale>
        <p:origin x="96" y="19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yncedreview.com/2019/06/19/mnist-reborn-restored-and-expanded-additional-50k-training-sampl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ro.medium.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sng" dirty="0">
                <a:solidFill>
                  <a:srgbClr val="000000"/>
                </a:solidFill>
                <a:effectLst/>
                <a:latin typeface="Roboto" panose="02000000000000000000" pitchFamily="2" charset="0"/>
                <a:hlinkClick r:id="rId3"/>
              </a:rPr>
              <a:t>https://dzone.com/articles/working-principles-of-generative-adversarial-netwo</a:t>
            </a:r>
            <a:endParaRPr lang="en-US" b="0" i="0" u="sng" dirty="0">
              <a:solidFill>
                <a:srgbClr val="000000"/>
              </a:solidFill>
              <a:effectLst/>
              <a:latin typeface="Roboto" panose="02000000000000000000" pitchFamily="2" charset="0"/>
            </a:endParaRPr>
          </a:p>
          <a:p>
            <a:r>
              <a:rPr lang="en-US" dirty="0"/>
              <a:t>https://nttuan8.com/bai-1-gioi-thieu-ve-gan/</a:t>
            </a:r>
          </a:p>
          <a:p>
            <a:r>
              <a:rPr lang="en-US" dirty="0"/>
              <a:t>https://nttuan8.com/bai-2-deep-convolutional-gan-dcgan/</a:t>
            </a:r>
          </a:p>
          <a:p>
            <a:r>
              <a:rPr lang="en-US" dirty="0"/>
              <a:t>https://pytorch.org/tutorials/beginner/dcgan_faces_tutorial.html</a:t>
            </a:r>
          </a:p>
        </p:txBody>
      </p:sp>
    </p:spTree>
    <p:extLst>
      <p:ext uri="{BB962C8B-B14F-4D97-AF65-F5344CB8AC3E}">
        <p14:creationId xmlns:p14="http://schemas.microsoft.com/office/powerpoint/2010/main" val="66908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06EC3"/>
                </a:solidFill>
                <a:effectLst/>
                <a:latin typeface="Roboto" panose="02000000000000000000" pitchFamily="2" charset="0"/>
                <a:hlinkClick r:id="rId3"/>
              </a:rPr>
              <a:t>https://syncedreview.com/2019/06/19/mnist-reborn-restored-and-expanded-additional-50k-training-samples/</a:t>
            </a:r>
            <a:endParaRPr lang="en-US" dirty="0"/>
          </a:p>
        </p:txBody>
      </p:sp>
    </p:spTree>
    <p:extLst>
      <p:ext uri="{BB962C8B-B14F-4D97-AF65-F5344CB8AC3E}">
        <p14:creationId xmlns:p14="http://schemas.microsoft.com/office/powerpoint/2010/main" val="3196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https://lilianweng.github.io/posts/2018-08-12-vae/</a:t>
            </a:r>
          </a:p>
        </p:txBody>
      </p:sp>
    </p:spTree>
    <p:extLst>
      <p:ext uri="{BB962C8B-B14F-4D97-AF65-F5344CB8AC3E}">
        <p14:creationId xmlns:p14="http://schemas.microsoft.com/office/powerpoint/2010/main" val="1695223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https://nttuan8.com/bai-8-cyclegan/</a:t>
            </a:r>
          </a:p>
          <a:p>
            <a:endParaRPr lang="en-US" dirty="0"/>
          </a:p>
        </p:txBody>
      </p:sp>
    </p:spTree>
    <p:extLst>
      <p:ext uri="{BB962C8B-B14F-4D97-AF65-F5344CB8AC3E}">
        <p14:creationId xmlns:p14="http://schemas.microsoft.com/office/powerpoint/2010/main" val="1311564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993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72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258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https://jonathan-hui.medium.com/gan-some-cool-applications-of-gans-4c9ecca35900</a:t>
            </a:r>
            <a:endParaRPr lang="en-US" dirty="0"/>
          </a:p>
        </p:txBody>
      </p:sp>
    </p:spTree>
    <p:extLst>
      <p:ext uri="{BB962C8B-B14F-4D97-AF65-F5344CB8AC3E}">
        <p14:creationId xmlns:p14="http://schemas.microsoft.com/office/powerpoint/2010/main" val="349923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2B6DAD"/>
                </a:solidFill>
                <a:effectLst/>
                <a:latin typeface="Open Sans" panose="020B0606030504020204" pitchFamily="34" charset="0"/>
                <a:hlinkClick r:id="rId3"/>
              </a:rPr>
              <a:t>https://miro.medium.com</a:t>
            </a:r>
            <a:endParaRPr lang="en-US" dirty="0"/>
          </a:p>
        </p:txBody>
      </p:sp>
    </p:spTree>
    <p:extLst>
      <p:ext uri="{BB962C8B-B14F-4D97-AF65-F5344CB8AC3E}">
        <p14:creationId xmlns:p14="http://schemas.microsoft.com/office/powerpoint/2010/main" val="281532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Thay</a:t>
            </a:r>
            <a:r>
              <a:rPr lang="en-US" dirty="0" smtClean="0"/>
              <a:t> </a:t>
            </a:r>
            <a:r>
              <a:rPr lang="en-US" dirty="0" err="1" smtClean="0"/>
              <a:t>đổi</a:t>
            </a:r>
            <a:r>
              <a:rPr lang="en-US" dirty="0" smtClean="0"/>
              <a:t> </a:t>
            </a:r>
            <a:r>
              <a:rPr lang="en-US" dirty="0" err="1" smtClean="0"/>
              <a:t>cảm</a:t>
            </a:r>
            <a:r>
              <a:rPr lang="en-US" dirty="0" smtClean="0"/>
              <a:t> </a:t>
            </a:r>
            <a:r>
              <a:rPr lang="en-US" dirty="0" err="1" smtClean="0"/>
              <a:t>xúc</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trong</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074" name="Picture 2" descr="https://miro.medium.com/max/700/1*udf3EiKbRvDg3m6CuUha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324655"/>
            <a:ext cx="666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1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Trích</a:t>
            </a:r>
            <a:r>
              <a:rPr lang="en-US" dirty="0" smtClean="0"/>
              <a:t> </a:t>
            </a:r>
            <a:r>
              <a:rPr lang="en-US" dirty="0" err="1" smtClean="0"/>
              <a:t>xuất</a:t>
            </a:r>
            <a:r>
              <a:rPr lang="en-US" dirty="0" smtClean="0"/>
              <a:t> </a:t>
            </a:r>
            <a:r>
              <a:rPr lang="en-US" dirty="0" err="1" smtClean="0"/>
              <a:t>ra</a:t>
            </a:r>
            <a:r>
              <a:rPr lang="en-US" dirty="0" smtClean="0"/>
              <a:t> </a:t>
            </a:r>
            <a:r>
              <a:rPr lang="en-US" dirty="0" err="1" smtClean="0"/>
              <a:t>quần</a:t>
            </a:r>
            <a:r>
              <a:rPr lang="en-US" dirty="0" smtClean="0"/>
              <a:t> </a:t>
            </a:r>
            <a:r>
              <a:rPr lang="en-US" dirty="0" err="1" smtClean="0"/>
              <a:t>áo</a:t>
            </a:r>
            <a:r>
              <a:rPr lang="en-US" dirty="0" smtClean="0"/>
              <a:t> </a:t>
            </a:r>
            <a:r>
              <a:rPr lang="en-US" dirty="0" err="1" smtClean="0"/>
              <a:t>từ</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098" name="Picture 2" descr="https://miro.medium.com/max/700/1*CDKsGxvpxKZ9WIfipPOMl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28773"/>
            <a:ext cx="66675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1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Tăng</a:t>
            </a:r>
            <a:r>
              <a:rPr lang="en-US" dirty="0" smtClean="0"/>
              <a:t> </a:t>
            </a:r>
            <a:r>
              <a:rPr lang="en-US" dirty="0" err="1" smtClean="0"/>
              <a:t>cường</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122" name="Picture 2" descr="https://miro.medium.com/max/700/1*5tuN3sDrbq9ug2BdeTwiQ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76123"/>
            <a:ext cx="6667500"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5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từ</a:t>
            </a:r>
            <a:r>
              <a:rPr lang="en-US" dirty="0" smtClean="0"/>
              <a:t> semantic</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2" descr="https://miro.medium.com/max/700/1*k0saXyvLxLlvamYFbussU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2971" y="1407885"/>
            <a:ext cx="5382852" cy="302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9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ảnh</a:t>
            </a:r>
            <a:r>
              <a:rPr lang="en-US" dirty="0" smtClean="0"/>
              <a:t> </a:t>
            </a:r>
            <a:r>
              <a:rPr lang="en-US" dirty="0" err="1" smtClean="0"/>
              <a:t>từ</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(text to image)</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148" name="Picture 4" descr="https://miro.medium.com/max/700/1*okKk6wH36cuCbQJdmkP7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9" y="1823584"/>
            <a:ext cx="7483114" cy="209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28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93D-B6BF-5812-A091-010C07D65307}"/>
              </a:ext>
            </a:extLst>
          </p:cNvPr>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generative </a:t>
            </a:r>
            <a:r>
              <a:rPr lang="en-US" dirty="0" err="1"/>
              <a:t>phổ</a:t>
            </a:r>
            <a:r>
              <a:rPr lang="en-US" dirty="0"/>
              <a:t> </a:t>
            </a:r>
            <a:r>
              <a:rPr lang="en-US" dirty="0" err="1"/>
              <a:t>biến</a:t>
            </a:r>
            <a:endParaRPr lang="en-US" dirty="0"/>
          </a:p>
        </p:txBody>
      </p:sp>
      <p:sp>
        <p:nvSpPr>
          <p:cNvPr id="3" name="Text Placeholder 2">
            <a:extLst>
              <a:ext uri="{FF2B5EF4-FFF2-40B4-BE49-F238E27FC236}">
                <a16:creationId xmlns:a16="http://schemas.microsoft.com/office/drawing/2014/main" id="{2A98632C-EB66-2A6A-3444-A8D2041B8566}"/>
              </a:ext>
            </a:extLst>
          </p:cNvPr>
          <p:cNvSpPr>
            <a:spLocks noGrp="1"/>
          </p:cNvSpPr>
          <p:nvPr>
            <p:ph type="body" idx="1"/>
          </p:nvPr>
        </p:nvSpPr>
        <p:spPr/>
        <p:txBody>
          <a:bodyPr/>
          <a:lstStyle/>
          <a:p>
            <a:r>
              <a:rPr lang="en-US" dirty="0" smtClean="0"/>
              <a:t>GAN</a:t>
            </a:r>
          </a:p>
          <a:p>
            <a:endParaRPr lang="en-US" dirty="0"/>
          </a:p>
          <a:p>
            <a:r>
              <a:rPr lang="en-US" dirty="0" err="1" smtClean="0"/>
              <a:t>CycleGAN</a:t>
            </a:r>
            <a:endParaRPr lang="en-US" dirty="0"/>
          </a:p>
          <a:p>
            <a:endParaRPr lang="en-US" dirty="0"/>
          </a:p>
          <a:p>
            <a:r>
              <a:rPr lang="en-US" dirty="0"/>
              <a:t>Auto Encoder</a:t>
            </a:r>
          </a:p>
          <a:p>
            <a:endParaRPr lang="en-US" dirty="0"/>
          </a:p>
          <a:p>
            <a:r>
              <a:rPr lang="en-US" dirty="0"/>
              <a:t>Variational Auto Encoder</a:t>
            </a:r>
          </a:p>
        </p:txBody>
      </p:sp>
      <p:sp>
        <p:nvSpPr>
          <p:cNvPr id="4" name="Slide Number Placeholder 3">
            <a:extLst>
              <a:ext uri="{FF2B5EF4-FFF2-40B4-BE49-F238E27FC236}">
                <a16:creationId xmlns:a16="http://schemas.microsoft.com/office/drawing/2014/main" id="{B5BC1732-F239-17C9-20D9-F3780731A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9553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2</a:t>
            </a:r>
            <a:r>
              <a:rPr lang="vi-VN" dirty="0"/>
              <a:t>: </a:t>
            </a:r>
            <a:r>
              <a:rPr lang="en-US" dirty="0" err="1"/>
              <a:t>Mô</a:t>
            </a:r>
            <a:r>
              <a:rPr lang="en-US" dirty="0"/>
              <a:t> </a:t>
            </a:r>
            <a:r>
              <a:rPr lang="en-US" dirty="0" err="1"/>
              <a:t>hình</a:t>
            </a:r>
            <a:r>
              <a:rPr lang="en-US" dirty="0"/>
              <a:t> GAN </a:t>
            </a:r>
            <a:r>
              <a:rPr lang="en-US" dirty="0" err="1"/>
              <a:t>cơ</a:t>
            </a:r>
            <a:r>
              <a:rPr lang="en-US" dirty="0"/>
              <a:t> </a:t>
            </a:r>
            <a:r>
              <a:rPr lang="en-US" dirty="0" err="1"/>
              <a:t>bản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63492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GAN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p:txBody>
          <a:bodyPr/>
          <a:lstStyle/>
          <a:p>
            <a:r>
              <a:rPr lang="en-US" dirty="0"/>
              <a:t>Generative Adversarial Network (GAN) </a:t>
            </a:r>
            <a:r>
              <a:rPr lang="en-US" dirty="0" err="1"/>
              <a:t>dịch</a:t>
            </a:r>
            <a:r>
              <a:rPr lang="en-US" dirty="0"/>
              <a:t> </a:t>
            </a:r>
            <a:r>
              <a:rPr lang="en-US" dirty="0" err="1"/>
              <a:t>là</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sáng</a:t>
            </a:r>
            <a:r>
              <a:rPr lang="en-US" dirty="0"/>
              <a:t> </a:t>
            </a:r>
            <a:r>
              <a:rPr lang="en-US" dirty="0" err="1"/>
              <a:t>tạo</a:t>
            </a:r>
            <a:r>
              <a:rPr lang="en-US" dirty="0"/>
              <a:t> </a:t>
            </a:r>
            <a:r>
              <a:rPr lang="en-US" dirty="0" err="1"/>
              <a:t>đối</a:t>
            </a:r>
            <a:r>
              <a:rPr lang="en-US" dirty="0"/>
              <a:t> </a:t>
            </a:r>
            <a:r>
              <a:rPr lang="en-US" dirty="0" err="1"/>
              <a:t>kháng</a:t>
            </a:r>
            <a:r>
              <a:rPr lang="en-US" dirty="0"/>
              <a:t>, dung </a:t>
            </a:r>
            <a:r>
              <a:rPr lang="en-US" dirty="0" err="1"/>
              <a:t>để</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thông</a:t>
            </a:r>
            <a:r>
              <a:rPr lang="en-US" dirty="0"/>
              <a:t> qua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GAN </a:t>
            </a:r>
            <a:r>
              <a:rPr lang="en-US" dirty="0" err="1"/>
              <a:t>gồm</a:t>
            </a:r>
            <a:r>
              <a:rPr lang="en-US" dirty="0"/>
              <a:t> 2 </a:t>
            </a:r>
            <a:r>
              <a:rPr lang="en-US" dirty="0" err="1"/>
              <a:t>phần</a:t>
            </a:r>
            <a:r>
              <a:rPr lang="en-US" dirty="0"/>
              <a:t> </a:t>
            </a:r>
            <a:r>
              <a:rPr lang="en-US" dirty="0" err="1"/>
              <a:t>tử</a:t>
            </a:r>
            <a:r>
              <a:rPr lang="en-US" dirty="0"/>
              <a:t> generative </a:t>
            </a:r>
            <a:r>
              <a:rPr lang="en-US" dirty="0" err="1"/>
              <a:t>và</a:t>
            </a:r>
            <a:r>
              <a:rPr lang="en-US" dirty="0"/>
              <a:t> discriminative, </a:t>
            </a:r>
            <a:r>
              <a:rPr lang="en-US" dirty="0" err="1"/>
              <a:t>được</a:t>
            </a:r>
            <a:r>
              <a:rPr lang="en-US" dirty="0"/>
              <a:t> </a:t>
            </a:r>
            <a:r>
              <a:rPr lang="en-US" dirty="0" err="1"/>
              <a:t>huấn</a:t>
            </a:r>
            <a:r>
              <a:rPr lang="en-US" dirty="0"/>
              <a:t> </a:t>
            </a:r>
            <a:r>
              <a:rPr lang="en-US" dirty="0" err="1"/>
              <a:t>luyện</a:t>
            </a:r>
            <a:r>
              <a:rPr lang="en-US" dirty="0"/>
              <a:t> </a:t>
            </a:r>
            <a:r>
              <a:rPr lang="en-US" dirty="0" err="1"/>
              <a:t>cùng</a:t>
            </a:r>
            <a:r>
              <a:rPr lang="en-US" dirty="0"/>
              <a:t> </a:t>
            </a:r>
            <a:r>
              <a:rPr lang="en-US" dirty="0" err="1"/>
              <a:t>lúc</a:t>
            </a:r>
            <a:r>
              <a:rPr lang="en-US" dirty="0"/>
              <a:t> </a:t>
            </a:r>
            <a:r>
              <a:rPr lang="en-US" dirty="0" err="1"/>
              <a:t>với</a:t>
            </a:r>
            <a:r>
              <a:rPr lang="en-US" dirty="0"/>
              <a:t> </a:t>
            </a:r>
            <a:r>
              <a:rPr lang="en-US" dirty="0" err="1"/>
              <a:t>nhau</a:t>
            </a:r>
            <a:r>
              <a:rPr lang="en-US" dirty="0"/>
              <a:t>.</a:t>
            </a:r>
          </a:p>
          <a:p>
            <a:endParaRPr lang="en-US" dirty="0"/>
          </a:p>
          <a:p>
            <a:r>
              <a:rPr lang="en-US" dirty="0"/>
              <a:t>Deep Convolutional GAN (DCGAN) </a:t>
            </a:r>
            <a:r>
              <a:rPr lang="en-US" dirty="0" err="1"/>
              <a:t>là</a:t>
            </a:r>
            <a:r>
              <a:rPr lang="en-US" dirty="0"/>
              <a:t> </a:t>
            </a:r>
            <a:r>
              <a:rPr lang="en-US" dirty="0" err="1"/>
              <a:t>mô</a:t>
            </a:r>
            <a:r>
              <a:rPr lang="en-US" dirty="0"/>
              <a:t> </a:t>
            </a:r>
            <a:r>
              <a:rPr lang="en-US" dirty="0" err="1"/>
              <a:t>hình</a:t>
            </a:r>
            <a:r>
              <a:rPr lang="en-US" dirty="0"/>
              <a:t> GAN </a:t>
            </a:r>
            <a:r>
              <a:rPr lang="en-US" dirty="0" err="1"/>
              <a:t>với</a:t>
            </a:r>
            <a:r>
              <a:rPr lang="en-US" dirty="0"/>
              <a:t> generative </a:t>
            </a:r>
            <a:r>
              <a:rPr lang="en-US" dirty="0" err="1"/>
              <a:t>và</a:t>
            </a:r>
            <a:r>
              <a:rPr lang="en-US" dirty="0"/>
              <a:t> discriminative </a:t>
            </a:r>
            <a:r>
              <a:rPr lang="en-US" dirty="0" err="1"/>
              <a:t>là</a:t>
            </a:r>
            <a:r>
              <a:rPr lang="en-US" dirty="0"/>
              <a:t> </a:t>
            </a:r>
            <a:r>
              <a:rPr lang="en-US" dirty="0" err="1"/>
              <a:t>những</a:t>
            </a:r>
            <a:r>
              <a:rPr lang="en-US" dirty="0"/>
              <a:t> </a:t>
            </a:r>
            <a:r>
              <a:rPr lang="en-US" dirty="0" err="1"/>
              <a:t>mô</a:t>
            </a:r>
            <a:r>
              <a:rPr lang="en-US" dirty="0"/>
              <a:t> </a:t>
            </a:r>
            <a:r>
              <a:rPr lang="en-US" dirty="0" err="1"/>
              <a:t>hình</a:t>
            </a:r>
            <a:r>
              <a:rPr lang="en-US" dirty="0"/>
              <a:t> CNN.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8663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mạng</a:t>
            </a:r>
            <a:r>
              <a:rPr lang="en-US" dirty="0"/>
              <a:t> GAN</a:t>
            </a:r>
          </a:p>
        </p:txBody>
      </p:sp>
      <p:sp>
        <p:nvSpPr>
          <p:cNvPr id="7" name="Text Placeholder 6"/>
          <p:cNvSpPr>
            <a:spLocks noGrp="1"/>
          </p:cNvSpPr>
          <p:nvPr>
            <p:ph type="body" idx="1"/>
          </p:nvPr>
        </p:nvSpPr>
        <p:spPr>
          <a:xfrm>
            <a:off x="310896" y="676656"/>
            <a:ext cx="8520600" cy="1233167"/>
          </a:xfrm>
        </p:spPr>
        <p:txBody>
          <a:bodyPr>
            <a:normAutofit fontScale="77500" lnSpcReduction="20000"/>
          </a:bodyPr>
          <a:lstStyle/>
          <a:p>
            <a:r>
              <a:rPr lang="en-US" dirty="0" err="1"/>
              <a:t>Gồm</a:t>
            </a:r>
            <a:r>
              <a:rPr lang="en-US" dirty="0"/>
              <a:t> 2 </a:t>
            </a:r>
            <a:r>
              <a:rPr lang="en-US" dirty="0" err="1"/>
              <a:t>phần</a:t>
            </a:r>
            <a:r>
              <a:rPr lang="en-US" dirty="0"/>
              <a:t> </a:t>
            </a:r>
            <a:r>
              <a:rPr lang="en-US" dirty="0" err="1"/>
              <a:t>chính</a:t>
            </a:r>
            <a:r>
              <a:rPr lang="en-US" dirty="0"/>
              <a:t>:</a:t>
            </a:r>
          </a:p>
          <a:p>
            <a:pPr lvl="1"/>
            <a:r>
              <a:rPr lang="en-US" dirty="0"/>
              <a:t>Generator: </a:t>
            </a:r>
            <a:r>
              <a:rPr lang="en-US" dirty="0" err="1"/>
              <a:t>Mô</a:t>
            </a:r>
            <a:r>
              <a:rPr lang="en-US" dirty="0"/>
              <a:t> </a:t>
            </a:r>
            <a:r>
              <a:rPr lang="en-US" dirty="0" err="1"/>
              <a:t>hình</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endParaRPr lang="en-US" dirty="0"/>
          </a:p>
          <a:p>
            <a:pPr lvl="1"/>
            <a:r>
              <a:rPr lang="en-US" dirty="0"/>
              <a:t>Discriminator: </a:t>
            </a:r>
            <a:r>
              <a:rPr lang="en-US" dirty="0" err="1"/>
              <a:t>Mô</a:t>
            </a:r>
            <a:r>
              <a:rPr lang="en-US" dirty="0"/>
              <a:t> </a:t>
            </a:r>
            <a:r>
              <a:rPr lang="en-US" dirty="0" err="1"/>
              <a:t>hình</a:t>
            </a:r>
            <a:r>
              <a:rPr lang="en-US" dirty="0"/>
              <a:t> </a:t>
            </a:r>
            <a:r>
              <a:rPr lang="en-US" dirty="0" err="1"/>
              <a:t>phân</a:t>
            </a:r>
            <a:r>
              <a:rPr lang="en-US" dirty="0"/>
              <a:t> </a:t>
            </a:r>
            <a:r>
              <a:rPr lang="en-US" dirty="0" err="1"/>
              <a:t>biệt</a:t>
            </a:r>
            <a:r>
              <a:rPr lang="en-US" dirty="0"/>
              <a:t> </a:t>
            </a:r>
            <a:r>
              <a:rPr lang="en-US" dirty="0" err="1"/>
              <a:t>dữ</a:t>
            </a:r>
            <a:r>
              <a:rPr lang="en-US" dirty="0"/>
              <a:t> </a:t>
            </a:r>
            <a:r>
              <a:rPr lang="en-US" dirty="0" err="1"/>
              <a:t>liệu</a:t>
            </a:r>
            <a:r>
              <a:rPr lang="en-US" dirty="0"/>
              <a:t> </a:t>
            </a:r>
            <a:r>
              <a:rPr lang="en-US" dirty="0" err="1"/>
              <a:t>thật</a:t>
            </a:r>
            <a:r>
              <a:rPr lang="en-US" dirty="0"/>
              <a:t> </a:t>
            </a:r>
            <a:r>
              <a:rPr lang="en-US" dirty="0" err="1"/>
              <a:t>giả</a:t>
            </a:r>
            <a:endParaRPr lang="en-US" dirty="0"/>
          </a:p>
          <a:p>
            <a:r>
              <a:rPr lang="en-US" dirty="0" err="1"/>
              <a:t>Mục</a:t>
            </a:r>
            <a:r>
              <a:rPr lang="en-US" dirty="0"/>
              <a:t> </a:t>
            </a:r>
            <a:r>
              <a:rPr lang="en-US" dirty="0" err="1"/>
              <a:t>tiêu</a:t>
            </a:r>
            <a:r>
              <a:rPr lang="en-US" dirty="0"/>
              <a:t> </a:t>
            </a:r>
            <a:r>
              <a:rPr lang="en-US" dirty="0" err="1"/>
              <a:t>huấn</a:t>
            </a:r>
            <a:r>
              <a:rPr lang="en-US" dirty="0"/>
              <a:t> </a:t>
            </a:r>
            <a:r>
              <a:rPr lang="en-US" dirty="0" err="1"/>
              <a:t>luyện</a:t>
            </a:r>
            <a:r>
              <a:rPr lang="en-US" dirty="0"/>
              <a:t> </a:t>
            </a:r>
            <a:r>
              <a:rPr lang="en-US" dirty="0" err="1"/>
              <a:t>là</a:t>
            </a:r>
            <a:r>
              <a:rPr lang="en-US" dirty="0"/>
              <a:t> </a:t>
            </a:r>
            <a:r>
              <a:rPr lang="en-US" dirty="0" err="1"/>
              <a:t>cả</a:t>
            </a:r>
            <a:r>
              <a:rPr lang="en-US" dirty="0"/>
              <a:t> 2 </a:t>
            </a:r>
            <a:r>
              <a:rPr lang="en-US" dirty="0" err="1"/>
              <a:t>mô</a:t>
            </a:r>
            <a:r>
              <a:rPr lang="en-US" dirty="0"/>
              <a:t> </a:t>
            </a:r>
            <a:r>
              <a:rPr lang="en-US" dirty="0" err="1"/>
              <a:t>hình</a:t>
            </a:r>
            <a:r>
              <a:rPr lang="en-US" dirty="0"/>
              <a:t> </a:t>
            </a:r>
            <a:r>
              <a:rPr lang="en-US" dirty="0" err="1"/>
              <a:t>đều</a:t>
            </a:r>
            <a:r>
              <a:rPr lang="en-US" dirty="0"/>
              <a:t> </a:t>
            </a:r>
            <a:r>
              <a:rPr lang="en-US" dirty="0" err="1"/>
              <a:t>cải</a:t>
            </a:r>
            <a:r>
              <a:rPr lang="en-US" dirty="0"/>
              <a:t> </a:t>
            </a:r>
            <a:r>
              <a:rPr lang="en-US" dirty="0" err="1"/>
              <a:t>thiện</a:t>
            </a:r>
            <a:r>
              <a:rPr lang="en-US" dirty="0"/>
              <a:t>, discriminator </a:t>
            </a:r>
            <a:r>
              <a:rPr lang="en-US" dirty="0" err="1"/>
              <a:t>phân</a:t>
            </a:r>
            <a:r>
              <a:rPr lang="en-US" dirty="0"/>
              <a:t> </a:t>
            </a:r>
            <a:r>
              <a:rPr lang="en-US" dirty="0" err="1"/>
              <a:t>biệt</a:t>
            </a:r>
            <a:r>
              <a:rPr lang="en-US" dirty="0"/>
              <a:t> </a:t>
            </a:r>
            <a:r>
              <a:rPr lang="en-US" dirty="0" err="1"/>
              <a:t>thật</a:t>
            </a:r>
            <a:r>
              <a:rPr lang="en-US" dirty="0"/>
              <a:t> </a:t>
            </a:r>
            <a:r>
              <a:rPr lang="en-US" dirty="0" err="1"/>
              <a:t>giả</a:t>
            </a:r>
            <a:r>
              <a:rPr lang="en-US" dirty="0"/>
              <a:t> </a:t>
            </a:r>
            <a:r>
              <a:rPr lang="en-US" dirty="0" err="1"/>
              <a:t>tốt</a:t>
            </a:r>
            <a:r>
              <a:rPr lang="en-US" dirty="0"/>
              <a:t> </a:t>
            </a:r>
            <a:r>
              <a:rPr lang="en-US" dirty="0" err="1"/>
              <a:t>hơn</a:t>
            </a:r>
            <a:r>
              <a:rPr lang="en-US" dirty="0"/>
              <a:t> </a:t>
            </a:r>
            <a:r>
              <a:rPr lang="en-US" dirty="0" err="1"/>
              <a:t>và</a:t>
            </a:r>
            <a:r>
              <a:rPr lang="en-US" dirty="0"/>
              <a:t> generator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r>
              <a:rPr lang="en-US" dirty="0"/>
              <a:t> </a:t>
            </a:r>
            <a:r>
              <a:rPr lang="en-US" dirty="0" err="1"/>
              <a:t>hơn</a:t>
            </a:r>
            <a:endParaRPr lang="en-US" dirty="0"/>
          </a:p>
          <a:p>
            <a:pPr lvl="1"/>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53B7ED7A-FCCF-829D-8E3A-11EA1545BCD1}"/>
              </a:ext>
            </a:extLst>
          </p:cNvPr>
          <p:cNvPicPr>
            <a:picLocks noChangeAspect="1"/>
          </p:cNvPicPr>
          <p:nvPr/>
        </p:nvPicPr>
        <p:blipFill>
          <a:blip r:embed="rId3"/>
          <a:stretch>
            <a:fillRect/>
          </a:stretch>
        </p:blipFill>
        <p:spPr>
          <a:xfrm>
            <a:off x="2392329" y="1882029"/>
            <a:ext cx="4357734" cy="2890044"/>
          </a:xfrm>
          <a:prstGeom prst="rect">
            <a:avLst/>
          </a:prstGeom>
        </p:spPr>
      </p:pic>
    </p:spTree>
    <p:extLst>
      <p:ext uri="{BB962C8B-B14F-4D97-AF65-F5344CB8AC3E}">
        <p14:creationId xmlns:p14="http://schemas.microsoft.com/office/powerpoint/2010/main" val="406665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C7DA4F-5A4F-68E1-754F-940CFCA6AD3C}"/>
              </a:ext>
            </a:extLst>
          </p:cNvPr>
          <p:cNvSpPr>
            <a:spLocks noGrp="1"/>
          </p:cNvSpPr>
          <p:nvPr>
            <p:ph type="title"/>
          </p:nvPr>
        </p:nvSpPr>
        <p:spPr/>
        <p:txBody>
          <a:bodyPr>
            <a:normAutofit fontScale="90000"/>
          </a:bodyPr>
          <a:lstStyle/>
          <a:p>
            <a:r>
              <a:rPr lang="en-US" dirty="0"/>
              <a:t>Generator</a:t>
            </a:r>
          </a:p>
        </p:txBody>
      </p:sp>
      <p:sp>
        <p:nvSpPr>
          <p:cNvPr id="7" name="Text Placeholder 6">
            <a:extLst>
              <a:ext uri="{FF2B5EF4-FFF2-40B4-BE49-F238E27FC236}">
                <a16:creationId xmlns:a16="http://schemas.microsoft.com/office/drawing/2014/main" id="{8B4FEE05-58DB-D3A6-69CB-5F544AAE91A4}"/>
              </a:ext>
            </a:extLst>
          </p:cNvPr>
          <p:cNvSpPr>
            <a:spLocks noGrp="1"/>
          </p:cNvSpPr>
          <p:nvPr>
            <p:ph type="body" idx="1"/>
          </p:nvPr>
        </p:nvSpPr>
        <p:spPr/>
        <p:txBody>
          <a:bodyPr/>
          <a:lstStyle/>
          <a:p>
            <a:r>
              <a:rPr lang="en-US" dirty="0" err="1"/>
              <a:t>Đầu</a:t>
            </a:r>
            <a:r>
              <a:rPr lang="en-US" dirty="0"/>
              <a:t> </a:t>
            </a:r>
            <a:r>
              <a:rPr lang="en-US" dirty="0" err="1"/>
              <a:t>vào</a:t>
            </a:r>
            <a:r>
              <a:rPr lang="en-US" dirty="0"/>
              <a:t>: vector </a:t>
            </a:r>
            <a:r>
              <a:rPr lang="en-US" dirty="0" err="1"/>
              <a:t>nhiễu</a:t>
            </a:r>
            <a:r>
              <a:rPr lang="en-US" dirty="0"/>
              <a:t> (random vector)</a:t>
            </a:r>
          </a:p>
          <a:p>
            <a:r>
              <a:rPr lang="en-US" dirty="0" err="1"/>
              <a:t>Đầu</a:t>
            </a:r>
            <a:r>
              <a:rPr lang="en-US" dirty="0"/>
              <a:t> </a:t>
            </a:r>
            <a:r>
              <a:rPr lang="en-US" dirty="0" err="1"/>
              <a:t>ra</a:t>
            </a:r>
            <a:r>
              <a:rPr lang="en-US" dirty="0"/>
              <a:t>: ma </a:t>
            </a:r>
            <a:r>
              <a:rPr lang="en-US" dirty="0" err="1"/>
              <a:t>trận</a:t>
            </a:r>
            <a:r>
              <a:rPr lang="en-US" dirty="0"/>
              <a:t> </a:t>
            </a:r>
            <a:r>
              <a:rPr lang="en-US" dirty="0" err="1"/>
              <a:t>ảnh</a:t>
            </a:r>
            <a:r>
              <a:rPr lang="en-US" dirty="0"/>
              <a:t> </a:t>
            </a:r>
          </a:p>
        </p:txBody>
      </p:sp>
      <p:sp>
        <p:nvSpPr>
          <p:cNvPr id="5" name="Slide Number Placeholder 4">
            <a:extLst>
              <a:ext uri="{FF2B5EF4-FFF2-40B4-BE49-F238E27FC236}">
                <a16:creationId xmlns:a16="http://schemas.microsoft.com/office/drawing/2014/main" id="{5F076AB2-5002-B3D6-110D-2197F8A48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a:extLst>
              <a:ext uri="{FF2B5EF4-FFF2-40B4-BE49-F238E27FC236}">
                <a16:creationId xmlns:a16="http://schemas.microsoft.com/office/drawing/2014/main" id="{9E8FF438-032D-AF6D-D706-1F42019B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071" y="1637919"/>
            <a:ext cx="50482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6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48F0-9E41-9CD1-73D6-75C87AC011B4}"/>
              </a:ext>
            </a:extLst>
          </p:cNvPr>
          <p:cNvSpPr>
            <a:spLocks noGrp="1"/>
          </p:cNvSpPr>
          <p:nvPr>
            <p:ph type="title"/>
          </p:nvPr>
        </p:nvSpPr>
        <p:spPr/>
        <p:txBody>
          <a:bodyPr>
            <a:normAutofit fontScale="90000"/>
          </a:bodyPr>
          <a:lstStyle/>
          <a:p>
            <a:r>
              <a:rPr lang="en-US" dirty="0"/>
              <a:t>Generator</a:t>
            </a:r>
          </a:p>
        </p:txBody>
      </p:sp>
      <p:sp>
        <p:nvSpPr>
          <p:cNvPr id="3" name="Text Placeholder 2">
            <a:extLst>
              <a:ext uri="{FF2B5EF4-FFF2-40B4-BE49-F238E27FC236}">
                <a16:creationId xmlns:a16="http://schemas.microsoft.com/office/drawing/2014/main" id="{22D6A267-0EDF-8DBB-4341-076F91DED4DA}"/>
              </a:ext>
            </a:extLst>
          </p:cNvPr>
          <p:cNvSpPr>
            <a:spLocks noGrp="1"/>
          </p:cNvSpPr>
          <p:nvPr>
            <p:ph type="body" idx="1"/>
          </p:nvPr>
        </p:nvSpPr>
        <p:spPr>
          <a:xfrm>
            <a:off x="310896" y="676656"/>
            <a:ext cx="4261104" cy="3967800"/>
          </a:xfrm>
        </p:spPr>
        <p:txBody>
          <a:bodyPr/>
          <a:lstStyle/>
          <a:p>
            <a:r>
              <a:rPr lang="en-US" dirty="0"/>
              <a:t>Vector </a:t>
            </a:r>
            <a:r>
              <a:rPr lang="en-US" dirty="0" err="1"/>
              <a:t>nhiễu</a:t>
            </a:r>
            <a:r>
              <a:rPr lang="en-US" dirty="0"/>
              <a:t> 100 </a:t>
            </a:r>
            <a:r>
              <a:rPr lang="en-US" dirty="0" err="1"/>
              <a:t>chiều</a:t>
            </a:r>
            <a:r>
              <a:rPr lang="en-US" dirty="0"/>
              <a:t> </a:t>
            </a:r>
            <a:r>
              <a:rPr lang="en-US" dirty="0" err="1"/>
              <a:t>đi</a:t>
            </a:r>
            <a:r>
              <a:rPr lang="en-US" dirty="0"/>
              <a:t> </a:t>
            </a:r>
            <a:r>
              <a:rPr lang="en-US" dirty="0" err="1"/>
              <a:t>vào</a:t>
            </a:r>
            <a:r>
              <a:rPr lang="en-US" dirty="0"/>
              <a:t> </a:t>
            </a:r>
            <a:r>
              <a:rPr lang="en-US" dirty="0" err="1"/>
              <a:t>mô</a:t>
            </a:r>
            <a:r>
              <a:rPr lang="en-US" dirty="0"/>
              <a:t> </a:t>
            </a:r>
            <a:r>
              <a:rPr lang="en-US" dirty="0" err="1"/>
              <a:t>hình</a:t>
            </a:r>
            <a:r>
              <a:rPr lang="en-US" dirty="0"/>
              <a:t> generator, </a:t>
            </a:r>
            <a:r>
              <a:rPr lang="en-US" dirty="0" err="1"/>
              <a:t>tạo</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là</a:t>
            </a:r>
            <a:r>
              <a:rPr lang="en-US" dirty="0"/>
              <a:t> vector 784 </a:t>
            </a:r>
            <a:r>
              <a:rPr lang="en-US" dirty="0" err="1"/>
              <a:t>chiều</a:t>
            </a:r>
            <a:r>
              <a:rPr lang="en-US" dirty="0"/>
              <a:t>, </a:t>
            </a:r>
            <a:r>
              <a:rPr lang="en-US" dirty="0" err="1"/>
              <a:t>được</a:t>
            </a:r>
            <a:r>
              <a:rPr lang="en-US" dirty="0"/>
              <a:t> reshape </a:t>
            </a:r>
            <a:r>
              <a:rPr lang="en-US" dirty="0" err="1"/>
              <a:t>lại</a:t>
            </a:r>
            <a:r>
              <a:rPr lang="en-US" dirty="0"/>
              <a:t> </a:t>
            </a:r>
            <a:r>
              <a:rPr lang="en-US" dirty="0" err="1"/>
              <a:t>thành</a:t>
            </a:r>
            <a:r>
              <a:rPr lang="en-US" dirty="0"/>
              <a:t> ma </a:t>
            </a:r>
            <a:r>
              <a:rPr lang="en-US" dirty="0" err="1"/>
              <a:t>trận</a:t>
            </a:r>
            <a:r>
              <a:rPr lang="en-US" dirty="0"/>
              <a:t> </a:t>
            </a:r>
            <a:r>
              <a:rPr lang="en-US" dirty="0" err="1"/>
              <a:t>ảnh</a:t>
            </a:r>
            <a:r>
              <a:rPr lang="en-US" dirty="0"/>
              <a:t> 28x28</a:t>
            </a:r>
          </a:p>
        </p:txBody>
      </p:sp>
      <p:sp>
        <p:nvSpPr>
          <p:cNvPr id="4" name="Slide Number Placeholder 3">
            <a:extLst>
              <a:ext uri="{FF2B5EF4-FFF2-40B4-BE49-F238E27FC236}">
                <a16:creationId xmlns:a16="http://schemas.microsoft.com/office/drawing/2014/main" id="{3666FC58-34E0-F10E-7EB1-8DD10840AE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a:extLst>
              <a:ext uri="{FF2B5EF4-FFF2-40B4-BE49-F238E27FC236}">
                <a16:creationId xmlns:a16="http://schemas.microsoft.com/office/drawing/2014/main" id="{977FA0B4-24A0-8B01-8599-9188F926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791" y="885463"/>
            <a:ext cx="3117549" cy="33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035A-F731-258F-4BFA-C88E88FF8099}"/>
              </a:ext>
            </a:extLst>
          </p:cNvPr>
          <p:cNvSpPr>
            <a:spLocks noGrp="1"/>
          </p:cNvSpPr>
          <p:nvPr>
            <p:ph type="title"/>
          </p:nvPr>
        </p:nvSpPr>
        <p:spPr/>
        <p:txBody>
          <a:bodyPr>
            <a:normAutofit fontScale="90000"/>
          </a:bodyPr>
          <a:lstStyle/>
          <a:p>
            <a:r>
              <a:rPr lang="en-US" dirty="0"/>
              <a:t>Discriminator</a:t>
            </a:r>
          </a:p>
        </p:txBody>
      </p:sp>
      <p:sp>
        <p:nvSpPr>
          <p:cNvPr id="3" name="Text Placeholder 2">
            <a:extLst>
              <a:ext uri="{FF2B5EF4-FFF2-40B4-BE49-F238E27FC236}">
                <a16:creationId xmlns:a16="http://schemas.microsoft.com/office/drawing/2014/main" id="{FB196C56-1104-E413-BDC2-936ED29E5CDD}"/>
              </a:ext>
            </a:extLst>
          </p:cNvPr>
          <p:cNvSpPr>
            <a:spLocks noGrp="1"/>
          </p:cNvSpPr>
          <p:nvPr>
            <p:ph type="body" idx="1"/>
          </p:nvPr>
        </p:nvSpPr>
        <p:spPr>
          <a:xfrm>
            <a:off x="310896" y="676656"/>
            <a:ext cx="4909286" cy="3967800"/>
          </a:xfrm>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loại</a:t>
            </a:r>
            <a:r>
              <a:rPr lang="en-US" dirty="0"/>
              <a:t> </a:t>
            </a:r>
            <a:r>
              <a:rPr lang="en-US" dirty="0" err="1"/>
              <a:t>nhị</a:t>
            </a:r>
            <a:r>
              <a:rPr lang="en-US" dirty="0"/>
              <a:t> </a:t>
            </a:r>
            <a:r>
              <a:rPr lang="en-US" dirty="0" err="1"/>
              <a:t>phân</a:t>
            </a:r>
            <a:r>
              <a:rPr lang="en-US" dirty="0"/>
              <a:t> (binary classification)</a:t>
            </a:r>
          </a:p>
          <a:p>
            <a:endParaRPr lang="en-US" dirty="0"/>
          </a:p>
          <a:p>
            <a:r>
              <a:rPr lang="en-US" dirty="0" err="1"/>
              <a:t>Đầu</a:t>
            </a:r>
            <a:r>
              <a:rPr lang="en-US" dirty="0"/>
              <a:t> </a:t>
            </a:r>
            <a:r>
              <a:rPr lang="en-US" dirty="0" err="1"/>
              <a:t>vào</a:t>
            </a:r>
            <a:r>
              <a:rPr lang="en-US" dirty="0"/>
              <a:t> </a:t>
            </a:r>
            <a:r>
              <a:rPr lang="en-US" dirty="0" err="1"/>
              <a:t>là</a:t>
            </a:r>
            <a:r>
              <a:rPr lang="en-US" dirty="0"/>
              <a:t> vector </a:t>
            </a:r>
            <a:r>
              <a:rPr lang="en-US" dirty="0" err="1"/>
              <a:t>đã</a:t>
            </a:r>
            <a:r>
              <a:rPr lang="en-US" dirty="0"/>
              <a:t> </a:t>
            </a:r>
            <a:r>
              <a:rPr lang="en-US" dirty="0" err="1"/>
              <a:t>được</a:t>
            </a:r>
            <a:r>
              <a:rPr lang="en-US" dirty="0"/>
              <a:t> reshape, </a:t>
            </a:r>
            <a:r>
              <a:rPr lang="en-US" dirty="0" err="1"/>
              <a:t>đầu</a:t>
            </a:r>
            <a:r>
              <a:rPr lang="en-US" dirty="0"/>
              <a:t> </a:t>
            </a:r>
            <a:r>
              <a:rPr lang="en-US" dirty="0" err="1"/>
              <a:t>ra</a:t>
            </a:r>
            <a:r>
              <a:rPr lang="en-US" dirty="0"/>
              <a:t> 1 neuron </a:t>
            </a:r>
            <a:r>
              <a:rPr lang="en-US" dirty="0" err="1"/>
              <a:t>để</a:t>
            </a:r>
            <a:r>
              <a:rPr lang="en-US" dirty="0"/>
              <a:t> </a:t>
            </a:r>
            <a:r>
              <a:rPr lang="en-US" dirty="0" err="1"/>
              <a:t>tính</a:t>
            </a:r>
            <a:r>
              <a:rPr lang="en-US" dirty="0"/>
              <a:t> </a:t>
            </a:r>
            <a:r>
              <a:rPr lang="en-US" dirty="0" err="1"/>
              <a:t>xác</a:t>
            </a:r>
            <a:r>
              <a:rPr lang="en-US" dirty="0"/>
              <a:t> </a:t>
            </a:r>
            <a:r>
              <a:rPr lang="en-US" dirty="0" err="1"/>
              <a:t>xuất</a:t>
            </a:r>
            <a:r>
              <a:rPr lang="en-US" dirty="0"/>
              <a:t> vector </a:t>
            </a:r>
            <a:r>
              <a:rPr lang="en-US" dirty="0" err="1"/>
              <a:t>đầu</a:t>
            </a:r>
            <a:r>
              <a:rPr lang="en-US" dirty="0"/>
              <a:t> </a:t>
            </a:r>
            <a:r>
              <a:rPr lang="en-US" dirty="0" err="1"/>
              <a:t>vào</a:t>
            </a:r>
            <a:r>
              <a:rPr lang="en-US" dirty="0"/>
              <a:t> </a:t>
            </a:r>
            <a:r>
              <a:rPr lang="en-US" dirty="0" err="1"/>
              <a:t>là</a:t>
            </a:r>
            <a:r>
              <a:rPr lang="en-US" dirty="0"/>
              <a:t> </a:t>
            </a:r>
            <a:r>
              <a:rPr lang="en-US" dirty="0" err="1"/>
              <a:t>thật</a:t>
            </a:r>
            <a:r>
              <a:rPr lang="en-US" dirty="0"/>
              <a:t> hay </a:t>
            </a:r>
            <a:r>
              <a:rPr lang="en-US" dirty="0" err="1"/>
              <a:t>giả</a:t>
            </a:r>
            <a:endParaRPr lang="en-US" dirty="0"/>
          </a:p>
        </p:txBody>
      </p:sp>
      <p:sp>
        <p:nvSpPr>
          <p:cNvPr id="4" name="Slide Number Placeholder 3">
            <a:extLst>
              <a:ext uri="{FF2B5EF4-FFF2-40B4-BE49-F238E27FC236}">
                <a16:creationId xmlns:a16="http://schemas.microsoft.com/office/drawing/2014/main" id="{FA1819F1-8943-B86E-9CD6-EE94DFAC1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074" name="Picture 2">
            <a:extLst>
              <a:ext uri="{FF2B5EF4-FFF2-40B4-BE49-F238E27FC236}">
                <a16:creationId xmlns:a16="http://schemas.microsoft.com/office/drawing/2014/main" id="{557C0E87-C8D4-514D-2110-17849805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817" y="1202434"/>
            <a:ext cx="3214679" cy="34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1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949D-4D2C-A7F5-182D-CF8F63CC44CC}"/>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C687B58-E2EC-0ED8-C29D-552D78DCCBF2}"/>
                  </a:ext>
                </a:extLst>
              </p:cNvPr>
              <p:cNvSpPr>
                <a:spLocks noGrp="1"/>
              </p:cNvSpPr>
              <p:nvPr>
                <p:ph type="body" idx="1"/>
              </p:nvPr>
            </p:nvSpPr>
            <p:spPr/>
            <p:txBody>
              <a:bodyPr/>
              <a:lstStyle/>
              <a:p>
                <a:r>
                  <a:rPr lang="en-US" dirty="0">
                    <a:latin typeface="+mn-lt"/>
                  </a:rPr>
                  <a:t>Kí </a:t>
                </a:r>
                <a:r>
                  <a:rPr lang="en-US" dirty="0" err="1">
                    <a:latin typeface="+mn-lt"/>
                  </a:rPr>
                  <a:t>hiệu</a:t>
                </a:r>
                <a:r>
                  <a:rPr lang="en-US" dirty="0">
                    <a:latin typeface="+mn-lt"/>
                  </a:rPr>
                  <a:t>:</a:t>
                </a:r>
              </a:p>
              <a:p>
                <a:pPr lvl="1"/>
                <a:r>
                  <a:rPr lang="en-US" dirty="0">
                    <a:latin typeface="+mn-lt"/>
                  </a:rPr>
                  <a:t>z </a:t>
                </a:r>
                <a:r>
                  <a:rPr lang="en-US" dirty="0" err="1">
                    <a:latin typeface="+mn-lt"/>
                  </a:rPr>
                  <a:t>là</a:t>
                </a:r>
                <a:r>
                  <a:rPr lang="en-US" dirty="0">
                    <a:latin typeface="+mn-lt"/>
                  </a:rPr>
                  <a:t> </a:t>
                </a:r>
                <a:r>
                  <a:rPr lang="en-US" dirty="0" err="1">
                    <a:latin typeface="+mn-lt"/>
                  </a:rPr>
                  <a:t>nhiễu</a:t>
                </a:r>
                <a:r>
                  <a:rPr lang="en-US" dirty="0">
                    <a:latin typeface="+mn-lt"/>
                  </a:rPr>
                  <a:t> </a:t>
                </a:r>
                <a:r>
                  <a:rPr lang="en-US" dirty="0" err="1">
                    <a:latin typeface="+mn-lt"/>
                  </a:rPr>
                  <a:t>đầu</a:t>
                </a:r>
                <a:r>
                  <a:rPr lang="en-US" dirty="0">
                    <a:latin typeface="+mn-lt"/>
                  </a:rPr>
                  <a:t> </a:t>
                </a:r>
                <a:r>
                  <a:rPr lang="en-US" dirty="0" err="1">
                    <a:latin typeface="+mn-lt"/>
                  </a:rPr>
                  <a:t>vào</a:t>
                </a:r>
                <a:r>
                  <a:rPr lang="en-US" dirty="0">
                    <a:latin typeface="+mn-lt"/>
                  </a:rPr>
                  <a:t> </a:t>
                </a:r>
                <a:r>
                  <a:rPr lang="en-US" dirty="0" err="1">
                    <a:latin typeface="+mn-lt"/>
                  </a:rPr>
                  <a:t>của</a:t>
                </a:r>
                <a:r>
                  <a:rPr lang="en-US" dirty="0">
                    <a:latin typeface="+mn-lt"/>
                  </a:rPr>
                  <a:t> Generator</a:t>
                </a:r>
              </a:p>
              <a:p>
                <a:pPr lvl="1"/>
                <a:r>
                  <a:rPr lang="en-US" dirty="0">
                    <a:latin typeface="+mn-lt"/>
                  </a:rPr>
                  <a:t>x </a:t>
                </a:r>
                <a:r>
                  <a:rPr lang="en-US" dirty="0" err="1">
                    <a:latin typeface="+mn-lt"/>
                  </a:rPr>
                  <a:t>là</a:t>
                </a:r>
                <a:r>
                  <a:rPr lang="en-US" dirty="0">
                    <a:latin typeface="+mn-lt"/>
                  </a:rPr>
                  <a:t> </a:t>
                </a:r>
                <a:r>
                  <a:rPr lang="en-US" dirty="0" err="1">
                    <a:latin typeface="+mn-lt"/>
                  </a:rPr>
                  <a:t>dữ</a:t>
                </a:r>
                <a:r>
                  <a:rPr lang="en-US" dirty="0">
                    <a:latin typeface="+mn-lt"/>
                  </a:rPr>
                  <a:t> </a:t>
                </a:r>
                <a:r>
                  <a:rPr lang="en-US" dirty="0" err="1">
                    <a:latin typeface="+mn-lt"/>
                  </a:rPr>
                  <a:t>liệu</a:t>
                </a:r>
                <a:r>
                  <a:rPr lang="en-US" dirty="0">
                    <a:latin typeface="+mn-lt"/>
                  </a:rPr>
                  <a:t> </a:t>
                </a:r>
                <a:r>
                  <a:rPr lang="en-US" dirty="0" err="1">
                    <a:latin typeface="+mn-lt"/>
                  </a:rPr>
                  <a:t>thật</a:t>
                </a:r>
                <a:endParaRPr lang="en-US" dirty="0">
                  <a:latin typeface="+mn-lt"/>
                </a:endParaRPr>
              </a:p>
              <a:p>
                <a:pPr lvl="1"/>
                <a:r>
                  <a:rPr lang="en-US" dirty="0" err="1">
                    <a:latin typeface="+mn-lt"/>
                  </a:rPr>
                  <a:t>Mạng</a:t>
                </a:r>
                <a:r>
                  <a:rPr lang="en-US" dirty="0">
                    <a:latin typeface="+mn-lt"/>
                  </a:rPr>
                  <a:t> generator </a:t>
                </a:r>
                <a:r>
                  <a:rPr lang="en-US" dirty="0" err="1">
                    <a:latin typeface="+mn-lt"/>
                  </a:rPr>
                  <a:t>là</a:t>
                </a:r>
                <a:r>
                  <a:rPr lang="en-US" dirty="0">
                    <a:latin typeface="+mn-lt"/>
                  </a:rPr>
                  <a:t> G, G(z) </a:t>
                </a:r>
                <a:r>
                  <a:rPr lang="en-US" dirty="0" err="1">
                    <a:latin typeface="+mn-lt"/>
                  </a:rPr>
                  <a:t>là</a:t>
                </a:r>
                <a:r>
                  <a:rPr lang="en-US" dirty="0">
                    <a:latin typeface="+mn-lt"/>
                  </a:rPr>
                  <a:t> </a:t>
                </a:r>
                <a:r>
                  <a:rPr lang="en-US" dirty="0" err="1">
                    <a:latin typeface="+mn-lt"/>
                  </a:rPr>
                  <a:t>ảnh</a:t>
                </a:r>
                <a:r>
                  <a:rPr lang="en-US" dirty="0">
                    <a:latin typeface="+mn-lt"/>
                  </a:rPr>
                  <a:t> </a:t>
                </a:r>
                <a:r>
                  <a:rPr lang="en-US" dirty="0" err="1">
                    <a:latin typeface="+mn-lt"/>
                  </a:rPr>
                  <a:t>được</a:t>
                </a:r>
                <a:r>
                  <a:rPr lang="en-US" dirty="0">
                    <a:latin typeface="+mn-lt"/>
                  </a:rPr>
                  <a:t> </a:t>
                </a:r>
                <a:r>
                  <a:rPr lang="en-US" dirty="0" err="1">
                    <a:latin typeface="+mn-lt"/>
                  </a:rPr>
                  <a:t>tạo</a:t>
                </a:r>
                <a:r>
                  <a:rPr lang="en-US" dirty="0">
                    <a:latin typeface="+mn-lt"/>
                  </a:rPr>
                  <a:t> </a:t>
                </a:r>
                <a:r>
                  <a:rPr lang="en-US" dirty="0" err="1">
                    <a:latin typeface="+mn-lt"/>
                  </a:rPr>
                  <a:t>ra</a:t>
                </a:r>
                <a:endParaRPr lang="en-US" dirty="0">
                  <a:latin typeface="+mn-lt"/>
                </a:endParaRPr>
              </a:p>
              <a:p>
                <a:pPr lvl="1"/>
                <a:r>
                  <a:rPr lang="en-US" dirty="0" err="1">
                    <a:latin typeface="+mn-lt"/>
                  </a:rPr>
                  <a:t>Mạng</a:t>
                </a:r>
                <a:r>
                  <a:rPr lang="en-US" dirty="0">
                    <a:latin typeface="+mn-lt"/>
                  </a:rPr>
                  <a:t> discriminator </a:t>
                </a:r>
                <a:r>
                  <a:rPr lang="en-US" dirty="0" err="1">
                    <a:latin typeface="+mn-lt"/>
                  </a:rPr>
                  <a:t>là</a:t>
                </a:r>
                <a:r>
                  <a:rPr lang="en-US" dirty="0">
                    <a:latin typeface="+mn-lt"/>
                  </a:rPr>
                  <a:t> D, D(x)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trị</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x, D(G(z))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trí</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a:t>
                </a:r>
                <a:r>
                  <a:rPr lang="en-US" dirty="0" err="1">
                    <a:latin typeface="+mn-lt"/>
                  </a:rPr>
                  <a:t>giả</a:t>
                </a:r>
                <a:endParaRPr lang="en-US" dirty="0">
                  <a:latin typeface="+mn-lt"/>
                </a:endParaRPr>
              </a:p>
              <a:p>
                <a:endParaRPr lang="en-US" dirty="0">
                  <a:latin typeface="+mn-lt"/>
                </a:endParaRPr>
              </a:p>
              <a:p>
                <a:r>
                  <a:rPr lang="en-US" dirty="0">
                    <a:latin typeface="+mn-lt"/>
                  </a:rPr>
                  <a:t>Ta </a:t>
                </a:r>
                <a:r>
                  <a:rPr lang="en-US" dirty="0" err="1">
                    <a:latin typeface="+mn-lt"/>
                  </a:rPr>
                  <a:t>cần</a:t>
                </a:r>
                <a:r>
                  <a:rPr lang="en-US" dirty="0">
                    <a:latin typeface="+mn-lt"/>
                  </a:rPr>
                  <a:t> max D(x) </a:t>
                </a:r>
                <a:r>
                  <a:rPr lang="en-US" dirty="0" err="1">
                    <a:latin typeface="+mn-lt"/>
                  </a:rPr>
                  <a:t>và</a:t>
                </a:r>
                <a:r>
                  <a:rPr lang="en-US" dirty="0">
                    <a:latin typeface="+mn-lt"/>
                  </a:rPr>
                  <a:t> minimize D(G(z)), </a:t>
                </a:r>
                <a:r>
                  <a:rPr lang="en-US" dirty="0" err="1">
                    <a:latin typeface="+mn-lt"/>
                  </a:rPr>
                  <a:t>nên</a:t>
                </a:r>
                <a:r>
                  <a:rPr lang="en-US" dirty="0">
                    <a:latin typeface="+mn-lt"/>
                  </a:rPr>
                  <a:t> </a:t>
                </a:r>
                <a:r>
                  <a:rPr lang="en-US" dirty="0" err="1">
                    <a:latin typeface="+mn-lt"/>
                  </a:rPr>
                  <a:t>có</a:t>
                </a:r>
                <a:r>
                  <a:rPr lang="en-US" dirty="0">
                    <a:latin typeface="+mn-lt"/>
                  </a:rPr>
                  <a:t> </a:t>
                </a:r>
                <a:r>
                  <a:rPr lang="en-US" dirty="0" err="1">
                    <a:latin typeface="+mn-lt"/>
                  </a:rPr>
                  <a:t>hàm</a:t>
                </a:r>
                <a:r>
                  <a:rPr lang="en-US" dirty="0">
                    <a:latin typeface="+mn-lt"/>
                  </a:rPr>
                  <a:t> </a:t>
                </a:r>
                <a:r>
                  <a:rPr lang="en-US" dirty="0" err="1">
                    <a:latin typeface="+mn-lt"/>
                  </a:rPr>
                  <a:t>mất</a:t>
                </a:r>
                <a:r>
                  <a:rPr lang="en-US" dirty="0">
                    <a:latin typeface="+mn-lt"/>
                  </a:rPr>
                  <a:t> </a:t>
                </a:r>
                <a:r>
                  <a:rPr lang="en-US" dirty="0" err="1">
                    <a:latin typeface="+mn-lt"/>
                  </a:rPr>
                  <a:t>mát</a:t>
                </a:r>
                <a:r>
                  <a:rPr lang="en-US" dirty="0">
                    <a:latin typeface="+mn-lt"/>
                  </a:rPr>
                  <a:t> </a:t>
                </a:r>
                <a:r>
                  <a:rPr lang="en-US" dirty="0" err="1">
                    <a:latin typeface="+mn-lt"/>
                  </a:rPr>
                  <a:t>cho</a:t>
                </a:r>
                <a:r>
                  <a:rPr lang="en-US" dirty="0">
                    <a:latin typeface="+mn-lt"/>
                  </a:rPr>
                  <a:t> discriminator: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a:p>
            </p:txBody>
          </p:sp>
        </mc:Choice>
        <mc:Fallback xmlns="">
          <p:sp>
            <p:nvSpPr>
              <p:cNvPr id="3" name="Text Placeholder 2">
                <a:extLst>
                  <a:ext uri="{FF2B5EF4-FFF2-40B4-BE49-F238E27FC236}">
                    <a16:creationId xmlns:a16="http://schemas.microsoft.com/office/drawing/2014/main" id="{BC687B58-E2EC-0ED8-C29D-552D78DCCBF2}"/>
                  </a:ext>
                </a:extLst>
              </p:cNvPr>
              <p:cNvSpPr>
                <a:spLocks noGrp="1" noRot="1" noChangeAspect="1" noMove="1" noResize="1" noEditPoints="1" noAdjustHandles="1" noChangeArrowheads="1" noChangeShapeType="1" noTextEdit="1"/>
              </p:cNvSpPr>
              <p:nvPr>
                <p:ph type="body" idx="1"/>
              </p:nvPr>
            </p:nvSpPr>
            <p:spPr>
              <a:blipFill>
                <a:blip r:embed="rId2"/>
                <a:stretch>
                  <a:fillRect r="-4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4B0A30-BF54-BFD8-80DF-09A3AEF8A1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71033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30B3-E40A-2AC6-68F2-B8B6F685D5C2}"/>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E744027-493D-81F6-FB29-6AD63E54274C}"/>
                  </a:ext>
                </a:extLst>
              </p:cNvPr>
              <p:cNvSpPr>
                <a:spLocks noGrp="1"/>
              </p:cNvSpPr>
              <p:nvPr>
                <p:ph type="body" idx="1"/>
              </p:nvPr>
            </p:nvSpPr>
            <p:spPr/>
            <p:txBody>
              <a:bodyPr/>
              <a:lstStyle/>
              <a:p>
                <a:r>
                  <a:rPr lang="en-US" dirty="0"/>
                  <a:t>Generator </a:t>
                </a:r>
                <a:r>
                  <a:rPr lang="en-US" dirty="0" err="1"/>
                  <a:t>cần</a:t>
                </a:r>
                <a:r>
                  <a:rPr lang="en-US" dirty="0"/>
                  <a:t> </a:t>
                </a:r>
                <a:r>
                  <a:rPr lang="en-US" dirty="0" err="1"/>
                  <a:t>sinh</a:t>
                </a:r>
                <a:r>
                  <a:rPr lang="en-US" dirty="0"/>
                  <a:t> </a:t>
                </a:r>
                <a:r>
                  <a:rPr lang="en-US" dirty="0" err="1"/>
                  <a:t>ra</a:t>
                </a:r>
                <a:r>
                  <a:rPr lang="en-US" dirty="0"/>
                  <a:t> </a:t>
                </a:r>
                <a:r>
                  <a:rPr lang="en-US" dirty="0" err="1"/>
                  <a:t>ảnh</a:t>
                </a:r>
                <a:r>
                  <a:rPr lang="en-US" dirty="0"/>
                  <a:t> </a:t>
                </a:r>
                <a:r>
                  <a:rPr lang="en-US" dirty="0" err="1"/>
                  <a:t>để</a:t>
                </a:r>
                <a:r>
                  <a:rPr lang="en-US" dirty="0"/>
                  <a:t> </a:t>
                </a:r>
                <a:r>
                  <a:rPr lang="en-US" dirty="0" err="1"/>
                  <a:t>đánh</a:t>
                </a:r>
                <a:r>
                  <a:rPr lang="en-US" dirty="0"/>
                  <a:t> </a:t>
                </a:r>
                <a:r>
                  <a:rPr lang="en-US" dirty="0" err="1"/>
                  <a:t>lừa</a:t>
                </a:r>
                <a:r>
                  <a:rPr lang="en-US" dirty="0"/>
                  <a:t> discriminator</a:t>
                </a:r>
              </a:p>
              <a:p>
                <a:endParaRPr lang="en-US" dirty="0"/>
              </a:p>
              <a:p>
                <a:r>
                  <a:rPr lang="en-US" dirty="0" err="1"/>
                  <a:t>Hàm</a:t>
                </a:r>
                <a:r>
                  <a:rPr lang="en-US" dirty="0"/>
                  <a:t> </a:t>
                </a:r>
                <a:r>
                  <a:rPr lang="en-US" dirty="0" err="1"/>
                  <a:t>mất</a:t>
                </a:r>
                <a:r>
                  <a:rPr lang="en-US" dirty="0"/>
                  <a:t> </a:t>
                </a:r>
                <a:r>
                  <a:rPr lang="en-US" dirty="0" err="1"/>
                  <a:t>mát</a:t>
                </a:r>
                <a:r>
                  <a:rPr lang="en-US" dirty="0"/>
                  <a:t> </a:t>
                </a:r>
                <a:r>
                  <a:rPr lang="en-US" dirty="0" err="1"/>
                  <a:t>cho</a:t>
                </a:r>
                <a:r>
                  <a:rPr lang="en-US" dirty="0"/>
                  <a:t> generator: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a:p>
              <a:p>
                <a:pPr marL="114300" indent="0">
                  <a:buNone/>
                </a:pPr>
                <a:endParaRPr lang="en-US" dirty="0"/>
              </a:p>
              <a:p>
                <a:pPr marL="114300" indent="0">
                  <a:buNone/>
                </a:pPr>
                <a:r>
                  <a:rPr lang="en-US" dirty="0" err="1"/>
                  <a:t>Gộp</a:t>
                </a:r>
                <a:r>
                  <a:rPr lang="en-US" dirty="0"/>
                  <a:t> 2 </a:t>
                </a:r>
                <a:r>
                  <a:rPr lang="en-US" dirty="0" err="1"/>
                  <a:t>phương</a:t>
                </a:r>
                <a:r>
                  <a:rPr lang="en-US" dirty="0"/>
                  <a:t> </a:t>
                </a:r>
                <a:r>
                  <a:rPr lang="en-US" dirty="0" err="1"/>
                  <a:t>trình</a:t>
                </a:r>
                <a:r>
                  <a:rPr lang="en-US" dirty="0"/>
                  <a:t>:</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𝐷</m:t>
                                  </m:r>
                                </m:lim>
                              </m:limLow>
                            </m:fName>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𝑙𝑜𝑔𝐷</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e>
                      </m:func>
                    </m:oMath>
                  </m:oMathPara>
                </a14:m>
                <a:endParaRPr lang="en-US" dirty="0"/>
              </a:p>
              <a:p>
                <a:pPr marL="114300" indent="0">
                  <a:buNone/>
                </a:pPr>
                <a:endParaRPr lang="en-US" dirty="0"/>
              </a:p>
              <a:p>
                <a:pPr marL="114300" indent="0">
                  <a:buNone/>
                </a:pPr>
                <a:r>
                  <a:rPr lang="en-US" dirty="0" err="1"/>
                  <a:t>Điểm</a:t>
                </a:r>
                <a:r>
                  <a:rPr lang="en-US" dirty="0"/>
                  <a:t> </a:t>
                </a:r>
                <a:r>
                  <a:rPr lang="en-US" dirty="0" err="1"/>
                  <a:t>cân</a:t>
                </a:r>
                <a:r>
                  <a:rPr lang="en-US" dirty="0"/>
                  <a:t> </a:t>
                </a:r>
                <a:r>
                  <a:rPr lang="en-US" dirty="0" err="1"/>
                  <a:t>bằng</a:t>
                </a:r>
                <a:r>
                  <a:rPr lang="en-US" dirty="0"/>
                  <a:t> </a:t>
                </a:r>
                <a:r>
                  <a:rPr lang="en-US" dirty="0" err="1"/>
                  <a:t>của</a:t>
                </a:r>
                <a:r>
                  <a:rPr lang="en-US" dirty="0"/>
                  <a:t> 2 </a:t>
                </a:r>
                <a:r>
                  <a:rPr lang="en-US" dirty="0" err="1"/>
                  <a:t>mô</a:t>
                </a:r>
                <a:r>
                  <a:rPr lang="en-US" dirty="0"/>
                  <a:t> </a:t>
                </a:r>
                <a:r>
                  <a:rPr lang="en-US" dirty="0" err="1"/>
                  <a:t>hình</a:t>
                </a:r>
                <a:r>
                  <a:rPr lang="en-US" dirty="0"/>
                  <a:t> </a:t>
                </a:r>
                <a:r>
                  <a:rPr lang="en-US" dirty="0" err="1"/>
                  <a:t>là</a:t>
                </a:r>
                <a:r>
                  <a:rPr lang="en-US" dirty="0"/>
                  <a:t> </a:t>
                </a:r>
                <a:r>
                  <a:rPr lang="en-US" dirty="0" err="1"/>
                  <a:t>nash</a:t>
                </a:r>
                <a:r>
                  <a:rPr lang="en-US" dirty="0"/>
                  <a:t> equilibrium</a:t>
                </a:r>
              </a:p>
            </p:txBody>
          </p:sp>
        </mc:Choice>
        <mc:Fallback xmlns="">
          <p:sp>
            <p:nvSpPr>
              <p:cNvPr id="3" name="Text Placeholder 2">
                <a:extLst>
                  <a:ext uri="{FF2B5EF4-FFF2-40B4-BE49-F238E27FC236}">
                    <a16:creationId xmlns:a16="http://schemas.microsoft.com/office/drawing/2014/main" id="{2E744027-493D-81F6-FB29-6AD63E54274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B410A4-5A76-2B88-5060-B66430F06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312273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2E64-0195-A6AE-F8C7-7EB98274390F}"/>
              </a:ext>
            </a:extLst>
          </p:cNvPr>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GAN</a:t>
            </a:r>
          </a:p>
        </p:txBody>
      </p:sp>
      <p:sp>
        <p:nvSpPr>
          <p:cNvPr id="3" name="Text Placeholder 2">
            <a:extLst>
              <a:ext uri="{FF2B5EF4-FFF2-40B4-BE49-F238E27FC236}">
                <a16:creationId xmlns:a16="http://schemas.microsoft.com/office/drawing/2014/main" id="{98C1653E-4199-C2A8-0A44-C7C9F1770D9F}"/>
              </a:ext>
            </a:extLst>
          </p:cNvPr>
          <p:cNvSpPr>
            <a:spLocks noGrp="1"/>
          </p:cNvSpPr>
          <p:nvPr>
            <p:ph type="body" idx="1"/>
          </p:nvPr>
        </p:nvSpPr>
        <p:spPr/>
        <p:txBody>
          <a:bodyPr/>
          <a:lstStyle/>
          <a:p>
            <a:r>
              <a:rPr lang="en-US" b="1" i="0" dirty="0" err="1" smtClean="0">
                <a:effectLst/>
                <a:latin typeface="-apple-system"/>
              </a:rPr>
              <a:t>Khó</a:t>
            </a:r>
            <a:r>
              <a:rPr lang="en-US" b="1" i="0" dirty="0" smtClean="0">
                <a:effectLst/>
                <a:latin typeface="-apple-system"/>
              </a:rPr>
              <a:t> </a:t>
            </a:r>
            <a:r>
              <a:rPr lang="en-US" b="1" dirty="0" err="1" smtClean="0">
                <a:latin typeface="-apple-system"/>
              </a:rPr>
              <a:t>đạt</a:t>
            </a:r>
            <a:r>
              <a:rPr lang="en-US" b="1" dirty="0" smtClean="0">
                <a:latin typeface="-apple-system"/>
              </a:rPr>
              <a:t> </a:t>
            </a:r>
            <a:r>
              <a:rPr lang="en-US" b="1" dirty="0" err="1" smtClean="0">
                <a:latin typeface="-apple-system"/>
              </a:rPr>
              <a:t>được</a:t>
            </a:r>
            <a:r>
              <a:rPr lang="en-US" b="1" dirty="0" smtClean="0">
                <a:latin typeface="-apple-system"/>
              </a:rPr>
              <a:t> </a:t>
            </a:r>
            <a:r>
              <a:rPr lang="en-US" b="1" dirty="0" err="1" smtClean="0">
                <a:latin typeface="-apple-system"/>
              </a:rPr>
              <a:t>điểm</a:t>
            </a:r>
            <a:r>
              <a:rPr lang="en-US" b="1" dirty="0" smtClean="0">
                <a:latin typeface="-apple-system"/>
              </a:rPr>
              <a:t> </a:t>
            </a:r>
            <a:r>
              <a:rPr lang="en-US" b="1" dirty="0" err="1" smtClean="0">
                <a:latin typeface="-apple-system"/>
              </a:rPr>
              <a:t>cân</a:t>
            </a:r>
            <a:r>
              <a:rPr lang="en-US" b="1" dirty="0" smtClean="0">
                <a:latin typeface="-apple-system"/>
              </a:rPr>
              <a:t> </a:t>
            </a:r>
            <a:r>
              <a:rPr lang="en-US" b="1" dirty="0" err="1" smtClean="0">
                <a:latin typeface="-apple-system"/>
              </a:rPr>
              <a:t>bằng</a:t>
            </a:r>
            <a:r>
              <a:rPr lang="en-US" b="1" dirty="0" smtClean="0">
                <a:latin typeface="-apple-system"/>
              </a:rPr>
              <a:t> Nash (</a:t>
            </a:r>
            <a:r>
              <a:rPr lang="en-US" b="1" i="0" dirty="0" smtClean="0">
                <a:effectLst/>
                <a:latin typeface="-apple-system"/>
              </a:rPr>
              <a:t>Nash equilibrium)</a:t>
            </a:r>
            <a:endParaRPr lang="en-US" b="1" i="0" dirty="0">
              <a:effectLst/>
              <a:latin typeface="-apple-system"/>
            </a:endParaRPr>
          </a:p>
          <a:p>
            <a:r>
              <a:rPr lang="en-US" b="1" i="0" dirty="0">
                <a:effectLst/>
                <a:latin typeface="-apple-system"/>
              </a:rPr>
              <a:t>Low dimensional support</a:t>
            </a:r>
          </a:p>
          <a:p>
            <a:r>
              <a:rPr lang="en-US" b="1" i="0" dirty="0" err="1" smtClean="0">
                <a:effectLst/>
                <a:latin typeface="-apple-system"/>
              </a:rPr>
              <a:t>Tình</a:t>
            </a:r>
            <a:r>
              <a:rPr lang="en-US" b="1" i="0" dirty="0" smtClean="0">
                <a:effectLst/>
                <a:latin typeface="-apple-system"/>
              </a:rPr>
              <a:t> </a:t>
            </a:r>
            <a:r>
              <a:rPr lang="en-US" b="1" i="0" dirty="0" err="1" smtClean="0">
                <a:effectLst/>
                <a:latin typeface="-apple-system"/>
              </a:rPr>
              <a:t>trạng</a:t>
            </a:r>
            <a:r>
              <a:rPr lang="en-US" b="1" i="0" dirty="0" smtClean="0">
                <a:effectLst/>
                <a:latin typeface="-apple-system"/>
              </a:rPr>
              <a:t> Vanishing gradient</a:t>
            </a:r>
            <a:endParaRPr lang="en-US" b="1" i="0" dirty="0">
              <a:effectLst/>
              <a:latin typeface="-apple-system"/>
            </a:endParaRPr>
          </a:p>
          <a:p>
            <a:r>
              <a:rPr lang="en-US" b="1" i="0" dirty="0">
                <a:effectLst/>
                <a:latin typeface="-apple-system"/>
              </a:rPr>
              <a:t>Mode collapse</a:t>
            </a:r>
          </a:p>
          <a:p>
            <a:r>
              <a:rPr lang="en-US" b="1" i="0" dirty="0" err="1" smtClean="0">
                <a:effectLst/>
                <a:latin typeface="-apple-system"/>
              </a:rPr>
              <a:t>Khó</a:t>
            </a:r>
            <a:r>
              <a:rPr lang="en-US" b="1" i="0" dirty="0" smtClean="0">
                <a:effectLst/>
                <a:latin typeface="-apple-system"/>
              </a:rPr>
              <a:t> </a:t>
            </a:r>
            <a:r>
              <a:rPr lang="en-US" b="1" dirty="0" err="1" smtClean="0">
                <a:latin typeface="-apple-system"/>
              </a:rPr>
              <a:t>đánh</a:t>
            </a:r>
            <a:r>
              <a:rPr lang="en-US" b="1" dirty="0" smtClean="0">
                <a:latin typeface="-apple-system"/>
              </a:rPr>
              <a:t> </a:t>
            </a:r>
            <a:r>
              <a:rPr lang="en-US" b="1" dirty="0" err="1" smtClean="0">
                <a:latin typeface="-apple-system"/>
              </a:rPr>
              <a:t>giá</a:t>
            </a:r>
            <a:r>
              <a:rPr lang="en-US" b="1" dirty="0" smtClean="0">
                <a:latin typeface="-apple-system"/>
              </a:rPr>
              <a:t> </a:t>
            </a:r>
            <a:r>
              <a:rPr lang="en-US" b="1" dirty="0" err="1" smtClean="0">
                <a:latin typeface="-apple-system"/>
              </a:rPr>
              <a:t>mô</a:t>
            </a:r>
            <a:r>
              <a:rPr lang="en-US" b="1" dirty="0" smtClean="0">
                <a:latin typeface="-apple-system"/>
              </a:rPr>
              <a:t> </a:t>
            </a:r>
            <a:r>
              <a:rPr lang="en-US" b="1" dirty="0" err="1" smtClean="0">
                <a:latin typeface="-apple-system"/>
              </a:rPr>
              <a:t>hình</a:t>
            </a:r>
            <a:r>
              <a:rPr lang="en-US" b="1" dirty="0" smtClean="0">
                <a:latin typeface="-apple-system"/>
              </a:rPr>
              <a:t> </a:t>
            </a:r>
            <a:endParaRPr lang="en-US" b="1" i="0" dirty="0">
              <a:effectLst/>
              <a:latin typeface="-apple-system"/>
            </a:endParaRPr>
          </a:p>
          <a:p>
            <a:endParaRPr lang="en-US" dirty="0"/>
          </a:p>
        </p:txBody>
      </p:sp>
      <p:sp>
        <p:nvSpPr>
          <p:cNvPr id="4" name="Slide Number Placeholder 3">
            <a:extLst>
              <a:ext uri="{FF2B5EF4-FFF2-40B4-BE49-F238E27FC236}">
                <a16:creationId xmlns:a16="http://schemas.microsoft.com/office/drawing/2014/main" id="{F6CB8416-7A78-5BD3-5148-09400F9E4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22367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4: </a:t>
            </a:r>
            <a:r>
              <a:rPr lang="en-US" dirty="0"/>
              <a:t>Auto Encoder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49147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D131-8FC1-CB07-DE30-0094EC5D79E6}"/>
              </a:ext>
            </a:extLst>
          </p:cNvPr>
          <p:cNvSpPr>
            <a:spLocks noGrp="1"/>
          </p:cNvSpPr>
          <p:nvPr>
            <p:ph type="title"/>
          </p:nvPr>
        </p:nvSpPr>
        <p:spPr/>
        <p:txBody>
          <a:bodyPr>
            <a:normAutofit fontScale="90000"/>
          </a:bodyPr>
          <a:lstStyle/>
          <a:p>
            <a:r>
              <a:rPr lang="en-US" dirty="0"/>
              <a:t>Auto Encoder</a:t>
            </a:r>
          </a:p>
        </p:txBody>
      </p:sp>
      <p:sp>
        <p:nvSpPr>
          <p:cNvPr id="3" name="Text Placeholder 2">
            <a:extLst>
              <a:ext uri="{FF2B5EF4-FFF2-40B4-BE49-F238E27FC236}">
                <a16:creationId xmlns:a16="http://schemas.microsoft.com/office/drawing/2014/main" id="{929A7F08-DB17-A9CD-5B07-505E8E816019}"/>
              </a:ext>
            </a:extLst>
          </p:cNvPr>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AE </a:t>
            </a:r>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r>
              <a:rPr lang="en-US" dirty="0" smtClean="0"/>
              <a:t> (unsupervised)</a:t>
            </a:r>
          </a:p>
          <a:p>
            <a:endParaRPr lang="en-US" dirty="0" smtClean="0"/>
          </a:p>
          <a:p>
            <a:r>
              <a:rPr lang="en-US" dirty="0" err="1" smtClean="0"/>
              <a:t>Có</a:t>
            </a:r>
            <a:r>
              <a:rPr lang="en-US" dirty="0" smtClean="0"/>
              <a:t> </a:t>
            </a:r>
            <a:r>
              <a:rPr lang="en-US" dirty="0" err="1" smtClean="0"/>
              <a:t>thể</a:t>
            </a:r>
            <a:r>
              <a:rPr lang="en-US" dirty="0" smtClean="0"/>
              <a:t> dung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giảm</a:t>
            </a:r>
            <a:r>
              <a:rPr lang="en-US" dirty="0" smtClean="0"/>
              <a:t> </a:t>
            </a:r>
            <a:r>
              <a:rPr lang="en-US" dirty="0" err="1" smtClean="0"/>
              <a:t>chiều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ảnh</a:t>
            </a:r>
            <a:r>
              <a:rPr lang="en-US" dirty="0"/>
              <a:t> </a:t>
            </a:r>
            <a:r>
              <a:rPr lang="en-US" dirty="0" smtClean="0"/>
              <a:t>hay vector </a:t>
            </a:r>
            <a:r>
              <a:rPr lang="en-US" dirty="0" err="1" smtClean="0"/>
              <a:t>đầu</a:t>
            </a:r>
            <a:r>
              <a:rPr lang="en-US" dirty="0" smtClean="0"/>
              <a:t> </a:t>
            </a:r>
            <a:r>
              <a:rPr lang="en-US" dirty="0" err="1" smtClean="0"/>
              <a:t>vào</a:t>
            </a:r>
            <a:r>
              <a:rPr lang="en-US" dirty="0" smtClean="0"/>
              <a:t>.</a:t>
            </a:r>
          </a:p>
          <a:p>
            <a:endParaRPr lang="en-US" dirty="0" smtClean="0"/>
          </a:p>
          <a:p>
            <a:r>
              <a:rPr lang="en-US" dirty="0" err="1" smtClean="0"/>
              <a:t>Có</a:t>
            </a:r>
            <a:r>
              <a:rPr lang="en-US" dirty="0" smtClean="0"/>
              <a:t> </a:t>
            </a:r>
            <a:r>
              <a:rPr lang="en-US" dirty="0" err="1" smtClean="0"/>
              <a:t>thể</a:t>
            </a:r>
            <a:r>
              <a:rPr lang="en-US" dirty="0" smtClean="0"/>
              <a:t> </a:t>
            </a:r>
            <a:r>
              <a:rPr lang="en-US" dirty="0" err="1" smtClean="0"/>
              <a:t>xử</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generative</a:t>
            </a:r>
            <a:endParaRPr lang="en-US" dirty="0"/>
          </a:p>
        </p:txBody>
      </p:sp>
      <p:sp>
        <p:nvSpPr>
          <p:cNvPr id="4" name="Slide Number Placeholder 3">
            <a:extLst>
              <a:ext uri="{FF2B5EF4-FFF2-40B4-BE49-F238E27FC236}">
                <a16:creationId xmlns:a16="http://schemas.microsoft.com/office/drawing/2014/main" id="{3F7BC1FA-489E-4A61-7091-5617D19687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17835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FF38A2-DB62-F9DA-2B31-6CB830F04ABB}"/>
              </a:ext>
            </a:extLst>
          </p:cNvPr>
          <p:cNvSpPr>
            <a:spLocks noGrp="1"/>
          </p:cNvSpPr>
          <p:nvPr>
            <p:ph type="title"/>
          </p:nvPr>
        </p:nvSpPr>
        <p:spPr/>
        <p:txBody>
          <a:bodyPr>
            <a:normAutofit fontScale="90000"/>
          </a:bodyPr>
          <a:lstStyle/>
          <a:p>
            <a:r>
              <a:rPr lang="en-US" dirty="0" err="1"/>
              <a:t>Mô</a:t>
            </a:r>
            <a:r>
              <a:rPr lang="en-US" dirty="0"/>
              <a:t> </a:t>
            </a:r>
            <a:r>
              <a:rPr lang="en-US" dirty="0" err="1"/>
              <a:t>hình</a:t>
            </a:r>
            <a:endParaRPr lang="en-US" dirty="0"/>
          </a:p>
        </p:txBody>
      </p:sp>
      <p:sp>
        <p:nvSpPr>
          <p:cNvPr id="7" name="Text Placeholder 6">
            <a:extLst>
              <a:ext uri="{FF2B5EF4-FFF2-40B4-BE49-F238E27FC236}">
                <a16:creationId xmlns:a16="http://schemas.microsoft.com/office/drawing/2014/main" id="{C08F55FD-79A8-9587-35FF-6BC881A98532}"/>
              </a:ext>
            </a:extLst>
          </p:cNvPr>
          <p:cNvSpPr>
            <a:spLocks noGrp="1"/>
          </p:cNvSpPr>
          <p:nvPr>
            <p:ph type="body" idx="1"/>
          </p:nvPr>
        </p:nvSpPr>
        <p:spPr>
          <a:xfrm>
            <a:off x="310896" y="676656"/>
            <a:ext cx="8521354" cy="1921401"/>
          </a:xfrm>
        </p:spPr>
        <p:txBody>
          <a:bodyPr>
            <a:normAutofit/>
          </a:bodyPr>
          <a:lstStyle/>
          <a:p>
            <a:pPr marL="114300" indent="0">
              <a:buNone/>
            </a:pPr>
            <a:r>
              <a:rPr lang="en-US" dirty="0" err="1" smtClean="0"/>
              <a:t>Mô</a:t>
            </a:r>
            <a:r>
              <a:rPr lang="en-US" dirty="0" smtClean="0"/>
              <a:t> </a:t>
            </a:r>
            <a:r>
              <a:rPr lang="en-US" dirty="0" err="1" smtClean="0"/>
              <a:t>hình</a:t>
            </a:r>
            <a:r>
              <a:rPr lang="en-US" dirty="0" smtClean="0"/>
              <a:t> </a:t>
            </a:r>
            <a:r>
              <a:rPr lang="en-US" dirty="0" err="1" smtClean="0"/>
              <a:t>gồm</a:t>
            </a:r>
            <a:r>
              <a:rPr lang="en-US" dirty="0" smtClean="0"/>
              <a:t> 3 </a:t>
            </a:r>
            <a:r>
              <a:rPr lang="en-US" dirty="0" err="1" smtClean="0"/>
              <a:t>phần</a:t>
            </a:r>
            <a:r>
              <a:rPr lang="en-US" dirty="0" smtClean="0"/>
              <a:t>:</a:t>
            </a:r>
          </a:p>
          <a:p>
            <a:r>
              <a:rPr lang="en-US" dirty="0" smtClean="0"/>
              <a:t>Encoder: </a:t>
            </a:r>
            <a:r>
              <a:rPr lang="en-US" dirty="0" err="1" smtClean="0"/>
              <a:t>nén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endParaRPr lang="en-US" dirty="0" smtClean="0"/>
          </a:p>
          <a:p>
            <a:r>
              <a:rPr lang="en-US" dirty="0" smtClean="0"/>
              <a:t>Bottleneck: vector </a:t>
            </a:r>
            <a:r>
              <a:rPr lang="en-US" dirty="0" err="1" smtClean="0"/>
              <a:t>đặc</a:t>
            </a:r>
            <a:r>
              <a:rPr lang="en-US" dirty="0" smtClean="0"/>
              <a:t> </a:t>
            </a:r>
            <a:r>
              <a:rPr lang="en-US" dirty="0" err="1" smtClean="0"/>
              <a:t>trưng</a:t>
            </a:r>
            <a:r>
              <a:rPr lang="en-US" dirty="0" smtClean="0"/>
              <a:t> </a:t>
            </a:r>
            <a:r>
              <a:rPr lang="en-US" dirty="0" err="1" smtClean="0"/>
              <a:t>sau</a:t>
            </a:r>
            <a:r>
              <a:rPr lang="en-US" dirty="0" smtClean="0"/>
              <a:t> </a:t>
            </a:r>
            <a:r>
              <a:rPr lang="en-US" dirty="0" err="1" smtClean="0"/>
              <a:t>khi</a:t>
            </a:r>
            <a:r>
              <a:rPr lang="en-US" dirty="0" smtClean="0"/>
              <a:t> </a:t>
            </a:r>
            <a:r>
              <a:rPr lang="en-US" dirty="0" err="1" smtClean="0"/>
              <a:t>nén</a:t>
            </a:r>
            <a:endParaRPr lang="en-US" dirty="0" smtClean="0"/>
          </a:p>
          <a:p>
            <a:r>
              <a:rPr lang="en-US" dirty="0" smtClean="0"/>
              <a:t>Decoder: </a:t>
            </a:r>
            <a:r>
              <a:rPr lang="en-US" dirty="0" err="1" smtClean="0"/>
              <a:t>tái</a:t>
            </a:r>
            <a:r>
              <a:rPr lang="en-US" dirty="0" smtClean="0"/>
              <a:t> </a:t>
            </a:r>
            <a:r>
              <a:rPr lang="en-US" dirty="0" err="1" smtClean="0"/>
              <a:t>tạo</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endParaRPr lang="en-US" dirty="0" smtClean="0"/>
          </a:p>
          <a:p>
            <a:pPr marL="114300" indent="0">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và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bằng</a:t>
            </a:r>
            <a:r>
              <a:rPr lang="en-US" dirty="0" smtClean="0"/>
              <a:t> </a:t>
            </a:r>
            <a:r>
              <a:rPr lang="en-US" dirty="0" err="1" smtClean="0"/>
              <a:t>hàm</a:t>
            </a:r>
            <a:r>
              <a:rPr lang="en-US" dirty="0" smtClean="0"/>
              <a:t> MSE</a:t>
            </a:r>
            <a:endParaRPr lang="en-US" dirty="0"/>
          </a:p>
        </p:txBody>
      </p:sp>
      <p:sp>
        <p:nvSpPr>
          <p:cNvPr id="5" name="Slide Number Placeholder 4">
            <a:extLst>
              <a:ext uri="{FF2B5EF4-FFF2-40B4-BE49-F238E27FC236}">
                <a16:creationId xmlns:a16="http://schemas.microsoft.com/office/drawing/2014/main" id="{43591B73-CE03-69DC-E831-80DACC238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9" name="Picture 8" descr="Diagram&#10;&#10;Description automatically generated">
            <a:extLst>
              <a:ext uri="{FF2B5EF4-FFF2-40B4-BE49-F238E27FC236}">
                <a16:creationId xmlns:a16="http://schemas.microsoft.com/office/drawing/2014/main" id="{AC4E2980-1F48-C2BD-233C-B8E4AB122C76}"/>
              </a:ext>
            </a:extLst>
          </p:cNvPr>
          <p:cNvPicPr>
            <a:picLocks noChangeAspect="1"/>
          </p:cNvPicPr>
          <p:nvPr/>
        </p:nvPicPr>
        <p:blipFill>
          <a:blip r:embed="rId3"/>
          <a:stretch>
            <a:fillRect/>
          </a:stretch>
        </p:blipFill>
        <p:spPr>
          <a:xfrm>
            <a:off x="2065316" y="2446274"/>
            <a:ext cx="5360104" cy="2497178"/>
          </a:xfrm>
          <a:prstGeom prst="rect">
            <a:avLst/>
          </a:prstGeom>
        </p:spPr>
      </p:pic>
    </p:spTree>
    <p:extLst>
      <p:ext uri="{BB962C8B-B14F-4D97-AF65-F5344CB8AC3E}">
        <p14:creationId xmlns:p14="http://schemas.microsoft.com/office/powerpoint/2010/main" val="209454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3: CycleGAN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63190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82F95-72D4-FEE4-3F3D-0A7ACFBE4D4C}"/>
              </a:ext>
            </a:extLst>
          </p:cNvPr>
          <p:cNvSpPr>
            <a:spLocks noGrp="1"/>
          </p:cNvSpPr>
          <p:nvPr>
            <p:ph type="title"/>
          </p:nvPr>
        </p:nvSpPr>
        <p:spPr/>
        <p:txBody>
          <a:bodyPr>
            <a:normAutofit fontScale="90000"/>
          </a:bodyPr>
          <a:lstStyle/>
          <a:p>
            <a:r>
              <a:rPr lang="en-US" b="1" i="0" dirty="0" err="1">
                <a:effectLst/>
                <a:latin typeface="-apple-system"/>
              </a:rPr>
              <a:t>CycleGAN</a:t>
            </a:r>
            <a:r>
              <a:rPr lang="en-US" b="1" i="0" dirty="0">
                <a:effectLst/>
                <a:latin typeface="-apple-system"/>
              </a:rPr>
              <a:t> </a:t>
            </a:r>
            <a:r>
              <a:rPr lang="vi-VN" b="1" i="0" dirty="0">
                <a:effectLst/>
                <a:latin typeface="-apple-system"/>
              </a:rPr>
              <a:t>là gì?</a:t>
            </a:r>
            <a:endParaRPr lang="en-US" dirty="0"/>
          </a:p>
        </p:txBody>
      </p:sp>
      <p:sp>
        <p:nvSpPr>
          <p:cNvPr id="7" name="Text Placeholder 6">
            <a:extLst>
              <a:ext uri="{FF2B5EF4-FFF2-40B4-BE49-F238E27FC236}">
                <a16:creationId xmlns:a16="http://schemas.microsoft.com/office/drawing/2014/main" id="{41ADA8A1-7DC4-E11B-5E48-991C9708525B}"/>
              </a:ext>
            </a:extLst>
          </p:cNvPr>
          <p:cNvSpPr>
            <a:spLocks noGrp="1"/>
          </p:cNvSpPr>
          <p:nvPr>
            <p:ph type="body" idx="1"/>
          </p:nvPr>
        </p:nvSpPr>
        <p:spPr/>
        <p:txBody>
          <a:bodyPr/>
          <a:lstStyle/>
          <a:p>
            <a:r>
              <a:rPr lang="en-US" b="0" i="0" dirty="0" err="1">
                <a:solidFill>
                  <a:srgbClr val="3D3D3D"/>
                </a:solidFill>
                <a:effectLst/>
                <a:latin typeface="Roboto" panose="02000000000000000000" pitchFamily="2" charset="0"/>
              </a:rPr>
              <a:t>CycleGAN</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thuộc</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bài</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toán</a:t>
            </a:r>
            <a:r>
              <a:rPr lang="en-US" b="0" i="0" dirty="0">
                <a:solidFill>
                  <a:srgbClr val="3D3D3D"/>
                </a:solidFill>
                <a:effectLst/>
                <a:latin typeface="Roboto" panose="02000000000000000000" pitchFamily="2" charset="0"/>
              </a:rPr>
              <a:t> </a:t>
            </a:r>
            <a:r>
              <a:rPr lang="en-US" b="1" i="0" dirty="0">
                <a:solidFill>
                  <a:srgbClr val="3D3D3D"/>
                </a:solidFill>
                <a:effectLst/>
                <a:latin typeface="Roboto" panose="02000000000000000000" pitchFamily="2" charset="0"/>
              </a:rPr>
              <a:t>unsupervised </a:t>
            </a:r>
            <a:r>
              <a:rPr lang="en-US" b="0" i="0" dirty="0" err="1">
                <a:solidFill>
                  <a:srgbClr val="3D3D3D"/>
                </a:solidFill>
                <a:effectLst/>
                <a:latin typeface="Roboto" panose="02000000000000000000" pitchFamily="2" charset="0"/>
              </a:rPr>
              <a:t>uni</a:t>
            </a:r>
            <a:r>
              <a:rPr lang="en-US" b="0" i="0" dirty="0">
                <a:solidFill>
                  <a:srgbClr val="3D3D3D"/>
                </a:solidFill>
                <a:effectLst/>
                <a:latin typeface="Roboto" panose="02000000000000000000" pitchFamily="2" charset="0"/>
              </a:rPr>
              <a:t>-model image to image translation</a:t>
            </a:r>
            <a:r>
              <a:rPr lang="vi-VN" b="0" i="0" dirty="0">
                <a:solidFill>
                  <a:srgbClr val="3D3D3D"/>
                </a:solidFill>
                <a:effectLst/>
                <a:latin typeface="Roboto" panose="02000000000000000000" pitchFamily="2" charset="0"/>
              </a:rPr>
              <a:t>.</a:t>
            </a:r>
          </a:p>
          <a:p>
            <a:r>
              <a:rPr lang="vi-VN" dirty="0">
                <a:solidFill>
                  <a:srgbClr val="3D3D3D"/>
                </a:solidFill>
                <a:latin typeface="Roboto" panose="02000000000000000000" pitchFamily="2" charset="0"/>
              </a:rPr>
              <a:t>Ví dụ: chuyển ngựa vằn thành ngựa thường</a:t>
            </a:r>
            <a:endParaRPr lang="vi-VN" b="0" i="0" dirty="0">
              <a:solidFill>
                <a:srgbClr val="3D3D3D"/>
              </a:solidFill>
              <a:effectLst/>
              <a:latin typeface="Roboto" panose="02000000000000000000" pitchFamily="2" charset="0"/>
            </a:endParaRPr>
          </a:p>
          <a:p>
            <a:endParaRPr lang="en-US" dirty="0"/>
          </a:p>
        </p:txBody>
      </p:sp>
      <p:sp>
        <p:nvSpPr>
          <p:cNvPr id="5" name="Slide Number Placeholder 4">
            <a:extLst>
              <a:ext uri="{FF2B5EF4-FFF2-40B4-BE49-F238E27FC236}">
                <a16:creationId xmlns:a16="http://schemas.microsoft.com/office/drawing/2014/main" id="{31DD9130-70B6-A0A6-1697-E28BEC0BA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26" name="Picture 2">
            <a:extLst>
              <a:ext uri="{FF2B5EF4-FFF2-40B4-BE49-F238E27FC236}">
                <a16:creationId xmlns:a16="http://schemas.microsoft.com/office/drawing/2014/main" id="{F607F893-0287-1470-5BDE-2849E272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50" y="1955800"/>
            <a:ext cx="6892147" cy="268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81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9C12-83F3-620E-7B80-6BEB3BC7E4DE}"/>
              </a:ext>
            </a:extLst>
          </p:cNvPr>
          <p:cNvSpPr>
            <a:spLocks noGrp="1"/>
          </p:cNvSpPr>
          <p:nvPr>
            <p:ph type="title"/>
          </p:nvPr>
        </p:nvSpPr>
        <p:spPr/>
        <p:txBody>
          <a:bodyPr>
            <a:normAutofit fontScale="90000"/>
          </a:bodyPr>
          <a:lstStyle/>
          <a:p>
            <a:r>
              <a:rPr lang="vi-VN" dirty="0"/>
              <a:t>Có giám sát và không giám sát</a:t>
            </a:r>
            <a:endParaRPr lang="en-US" dirty="0"/>
          </a:p>
        </p:txBody>
      </p:sp>
      <p:sp>
        <p:nvSpPr>
          <p:cNvPr id="3" name="Text Placeholder 2">
            <a:extLst>
              <a:ext uri="{FF2B5EF4-FFF2-40B4-BE49-F238E27FC236}">
                <a16:creationId xmlns:a16="http://schemas.microsoft.com/office/drawing/2014/main" id="{7565FE8F-8028-F778-EC45-35CF03F5F365}"/>
              </a:ext>
            </a:extLst>
          </p:cNvPr>
          <p:cNvSpPr>
            <a:spLocks noGrp="1"/>
          </p:cNvSpPr>
          <p:nvPr>
            <p:ph type="body" idx="1"/>
          </p:nvPr>
        </p:nvSpPr>
        <p:spPr>
          <a:xfrm>
            <a:off x="310896" y="676656"/>
            <a:ext cx="8520600" cy="1291844"/>
          </a:xfrm>
        </p:spPr>
        <p:txBody>
          <a:bodyPr/>
          <a:lstStyle/>
          <a:p>
            <a:r>
              <a:rPr lang="vi-VN" dirty="0"/>
              <a:t>Có giám sát: dữ liệu cặp đôi giữa 2 tập </a:t>
            </a:r>
          </a:p>
          <a:p>
            <a:r>
              <a:rPr lang="vi-VN" dirty="0"/>
              <a:t>Không giám sát: dữ liệu riêng lẻ trong từng tập</a:t>
            </a:r>
            <a:endParaRPr lang="en-US" dirty="0"/>
          </a:p>
        </p:txBody>
      </p:sp>
      <p:sp>
        <p:nvSpPr>
          <p:cNvPr id="4" name="Slide Number Placeholder 3">
            <a:extLst>
              <a:ext uri="{FF2B5EF4-FFF2-40B4-BE49-F238E27FC236}">
                <a16:creationId xmlns:a16="http://schemas.microsoft.com/office/drawing/2014/main" id="{7AAB633A-F442-E688-F40E-57CCFDA97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050" name="Picture 2">
            <a:extLst>
              <a:ext uri="{FF2B5EF4-FFF2-40B4-BE49-F238E27FC236}">
                <a16:creationId xmlns:a16="http://schemas.microsoft.com/office/drawing/2014/main" id="{26170C31-F443-295D-5B71-4B5BCFA09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71" y="1871792"/>
            <a:ext cx="4743450" cy="2900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9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4E3-4FCF-8ACD-4D82-479354F9EBE9}"/>
              </a:ext>
            </a:extLst>
          </p:cNvPr>
          <p:cNvSpPr>
            <a:spLocks noGrp="1"/>
          </p:cNvSpPr>
          <p:nvPr>
            <p:ph type="title"/>
          </p:nvPr>
        </p:nvSpPr>
        <p:spPr/>
        <p:txBody>
          <a:bodyPr>
            <a:normAutofit fontScale="90000"/>
          </a:bodyPr>
          <a:lstStyle/>
          <a:p>
            <a:r>
              <a:rPr lang="vi-VN" dirty="0"/>
              <a:t>CycleGAN</a:t>
            </a:r>
            <a:endParaRPr lang="en-US" dirty="0"/>
          </a:p>
        </p:txBody>
      </p:sp>
      <p:sp>
        <p:nvSpPr>
          <p:cNvPr id="3" name="Text Placeholder 2">
            <a:extLst>
              <a:ext uri="{FF2B5EF4-FFF2-40B4-BE49-F238E27FC236}">
                <a16:creationId xmlns:a16="http://schemas.microsoft.com/office/drawing/2014/main" id="{DBF143E4-B02F-4654-E010-A26A820B61C4}"/>
              </a:ext>
            </a:extLst>
          </p:cNvPr>
          <p:cNvSpPr>
            <a:spLocks noGrp="1"/>
          </p:cNvSpPr>
          <p:nvPr>
            <p:ph type="body" idx="1"/>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cặp</a:t>
            </a:r>
            <a:endParaRPr lang="en-US" dirty="0" smtClean="0"/>
          </a:p>
          <a:p>
            <a:r>
              <a:rPr lang="en-US" dirty="0" err="1" smtClean="0"/>
              <a:t>Gồm</a:t>
            </a:r>
            <a:r>
              <a:rPr lang="en-US" dirty="0" smtClean="0"/>
              <a:t> 2 </a:t>
            </a:r>
            <a:r>
              <a:rPr lang="en-US" dirty="0" err="1" smtClean="0"/>
              <a:t>mô</a:t>
            </a:r>
            <a:r>
              <a:rPr lang="en-US" dirty="0" smtClean="0"/>
              <a:t> </a:t>
            </a:r>
            <a:r>
              <a:rPr lang="en-US" dirty="0" err="1" smtClean="0"/>
              <a:t>hình</a:t>
            </a:r>
            <a:r>
              <a:rPr lang="en-US" dirty="0" smtClean="0"/>
              <a:t> </a:t>
            </a:r>
            <a:r>
              <a:rPr lang="en-US" dirty="0" err="1" smtClean="0"/>
              <a:t>tạo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từ</a:t>
            </a:r>
            <a:r>
              <a:rPr lang="en-US" dirty="0" smtClean="0"/>
              <a:t> </a:t>
            </a:r>
            <a:r>
              <a:rPr lang="en-US" dirty="0" err="1" smtClean="0"/>
              <a:t>dạng</a:t>
            </a:r>
            <a:r>
              <a:rPr lang="en-US" dirty="0" smtClean="0"/>
              <a:t> A sang B </a:t>
            </a:r>
            <a:r>
              <a:rPr lang="en-US" dirty="0" err="1" smtClean="0"/>
              <a:t>và</a:t>
            </a:r>
            <a:r>
              <a:rPr lang="en-US" dirty="0" smtClean="0"/>
              <a:t> </a:t>
            </a:r>
            <a:r>
              <a:rPr lang="en-US" dirty="0" err="1" smtClean="0"/>
              <a:t>ngược</a:t>
            </a:r>
            <a:r>
              <a:rPr lang="en-US" dirty="0" smtClean="0"/>
              <a:t> </a:t>
            </a:r>
            <a:r>
              <a:rPr lang="en-US" dirty="0" err="1" smtClean="0"/>
              <a:t>lại</a:t>
            </a:r>
            <a:endParaRPr lang="en-US" dirty="0" smtClean="0"/>
          </a:p>
          <a:p>
            <a:r>
              <a:rPr lang="en-US" dirty="0" err="1" smtClean="0"/>
              <a:t>Gồm</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r>
              <a:rPr lang="en-US" dirty="0" smtClean="0"/>
              <a:t> </a:t>
            </a:r>
            <a:r>
              <a:rPr lang="en-US" dirty="0" err="1" smtClean="0"/>
              <a:t>thật</a:t>
            </a:r>
            <a:r>
              <a:rPr lang="en-US" dirty="0" smtClean="0"/>
              <a:t> </a:t>
            </a:r>
            <a:r>
              <a:rPr lang="en-US" dirty="0" err="1" smtClean="0"/>
              <a:t>giả</a:t>
            </a:r>
            <a:endParaRPr lang="en-US" dirty="0"/>
          </a:p>
        </p:txBody>
      </p:sp>
      <p:sp>
        <p:nvSpPr>
          <p:cNvPr id="4" name="Slide Number Placeholder 3">
            <a:extLst>
              <a:ext uri="{FF2B5EF4-FFF2-40B4-BE49-F238E27FC236}">
                <a16:creationId xmlns:a16="http://schemas.microsoft.com/office/drawing/2014/main" id="{86C60DAE-6705-42ED-0779-BC2A863E3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074" name="Picture 2">
            <a:extLst>
              <a:ext uri="{FF2B5EF4-FFF2-40B4-BE49-F238E27FC236}">
                <a16:creationId xmlns:a16="http://schemas.microsoft.com/office/drawing/2014/main" id="{8631568E-BE09-D78D-1BF4-FF412208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57" y="1688864"/>
            <a:ext cx="5688786" cy="27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66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discriminator</a:t>
            </a:r>
            <a:endParaRPr lang="en-US" dirty="0"/>
          </a:p>
        </p:txBody>
      </p:sp>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PatchGAN</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discriminator </a:t>
            </a:r>
            <a:r>
              <a:rPr lang="en-US" dirty="0" err="1" smtClean="0"/>
              <a:t>để</a:t>
            </a:r>
            <a:r>
              <a:rPr lang="en-US" dirty="0" smtClean="0"/>
              <a:t> </a:t>
            </a:r>
            <a:r>
              <a:rPr lang="en-US" dirty="0" err="1" smtClean="0"/>
              <a:t>phân</a:t>
            </a:r>
            <a:r>
              <a:rPr lang="en-US" dirty="0" smtClean="0"/>
              <a:t> </a:t>
            </a:r>
            <a:r>
              <a:rPr lang="en-US" dirty="0" err="1" smtClean="0"/>
              <a:t>biết</a:t>
            </a:r>
            <a:r>
              <a:rPr lang="en-US" dirty="0" smtClean="0"/>
              <a:t> </a:t>
            </a:r>
            <a:r>
              <a:rPr lang="en-US" dirty="0" err="1" smtClean="0"/>
              <a:t>từng</a:t>
            </a:r>
            <a:r>
              <a:rPr lang="en-US" dirty="0" smtClean="0"/>
              <a:t> </a:t>
            </a:r>
            <a:r>
              <a:rPr lang="en-US" dirty="0" err="1" smtClean="0"/>
              <a:t>vùng</a:t>
            </a:r>
            <a:r>
              <a:rPr lang="en-US" dirty="0" smtClean="0"/>
              <a:t> </a:t>
            </a:r>
            <a:r>
              <a:rPr lang="en-US" dirty="0" err="1" smtClean="0"/>
              <a:t>nhỏ</a:t>
            </a:r>
            <a:r>
              <a:rPr lang="en-US" dirty="0" smtClean="0"/>
              <a:t> </a:t>
            </a:r>
            <a:r>
              <a:rPr lang="en-US" dirty="0" err="1" smtClean="0"/>
              <a:t>trên</a:t>
            </a:r>
            <a:r>
              <a:rPr lang="en-US" dirty="0" smtClean="0"/>
              <a:t> </a:t>
            </a:r>
            <a:r>
              <a:rPr lang="en-US" dirty="0" err="1" smtClean="0"/>
              <a:t>ảnh</a:t>
            </a:r>
            <a:endParaRPr lang="en-US" dirty="0"/>
          </a:p>
        </p:txBody>
      </p:sp>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026" name="Picture 2" descr="https://i0.wp.com/nttuan8.com/wp-content/uploads/2020/05/5-3.png?fit=1024%2C802&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98" y="1334538"/>
            <a:ext cx="4372396" cy="342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3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a:t>
            </a:r>
            <a:r>
              <a:rPr lang="en-US" dirty="0" err="1" smtClean="0"/>
              <a:t>của</a:t>
            </a:r>
            <a:r>
              <a:rPr lang="en-US" dirty="0" smtClean="0"/>
              <a:t> generator</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3 </a:t>
            </a:r>
            <a:r>
              <a:rPr lang="en-US" dirty="0" err="1" smtClean="0"/>
              <a:t>phần</a:t>
            </a:r>
            <a:r>
              <a:rPr lang="en-US" dirty="0" smtClean="0"/>
              <a:t>: encoder, transformer </a:t>
            </a:r>
            <a:r>
              <a:rPr lang="en-US" dirty="0" err="1" smtClean="0"/>
              <a:t>và</a:t>
            </a:r>
            <a:r>
              <a:rPr lang="en-US" dirty="0" smtClean="0"/>
              <a:t> decoder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descr="https://i0.wp.com/nttuan8.com/wp-content/uploads/2020/05/4-2.png?fit=1024%2C6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462" y="1121793"/>
            <a:ext cx="5627467" cy="352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2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vi-VN" dirty="0"/>
              <a:t>Hàm mất 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smtClean="0"/>
                  <a:t>Hàm </a:t>
                </a:r>
                <a:r>
                  <a:rPr lang="en-US" dirty="0" err="1" smtClean="0"/>
                  <a:t>mất</a:t>
                </a:r>
                <a:r>
                  <a:rPr lang="en-US" dirty="0" smtClean="0"/>
                  <a:t> </a:t>
                </a:r>
                <a:r>
                  <a:rPr lang="en-US" dirty="0" err="1" smtClean="0"/>
                  <a:t>mát</a:t>
                </a:r>
                <a:r>
                  <a:rPr lang="en-US" dirty="0" smtClean="0"/>
                  <a:t> GAN:</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log</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d>
                        </m:e>
                      </m:d>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𝐺𝐴𝑁</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2</m:t>
                          </m:r>
                          <m:r>
                            <a:rPr lang="en-US" b="0" i="1" smtClean="0">
                              <a:latin typeface="Cambria Math" panose="02040503050406030204" pitchFamily="18" charset="0"/>
                            </a:rPr>
                            <m:t>𝐴</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r>
                                <a:rPr lang="en-US" b="0" i="1" smtClean="0">
                                  <a:latin typeface="Cambria Math" panose="02040503050406030204" pitchFamily="18" charset="0"/>
                                </a:rPr>
                                <m:t>𝑎</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log</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r>
                                <a:rPr lang="en-US" i="1">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e>
                          </m:d>
                        </m:e>
                      </m:d>
                    </m:oMath>
                  </m:oMathPara>
                </a14:m>
                <a:endParaRPr lang="en-US" dirty="0"/>
              </a:p>
              <a:p>
                <a:endParaRPr lang="en-US" dirty="0" smtClean="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cycle consistency:</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𝑐𝑦𝑐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𝑏𝑎</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r>
                                    <a:rPr lang="en-US" b="0" i="1" smtClean="0">
                                      <a:latin typeface="Cambria Math" panose="02040503050406030204" pitchFamily="18" charset="0"/>
                                    </a:rPr>
                                    <m:t>𝑎</m:t>
                                  </m:r>
                                </m:e>
                              </m:d>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𝑎𝑏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d>
                                        <m:dPr>
                                          <m:ctrlPr>
                                            <a:rPr lang="en-US" i="1">
                                              <a:latin typeface="Cambria Math" panose="02040503050406030204" pitchFamily="18" charset="0"/>
                                            </a:rPr>
                                          </m:ctrlPr>
                                        </m:dPr>
                                        <m:e>
                                          <m:r>
                                            <a:rPr lang="en-US" b="0" i="1" smtClean="0">
                                              <a:latin typeface="Cambria Math" panose="02040503050406030204" pitchFamily="18" charset="0"/>
                                            </a:rPr>
                                            <m:t>𝑏</m:t>
                                          </m:r>
                                        </m:e>
                                      </m:d>
                                    </m:e>
                                  </m:d>
                                  <m:r>
                                    <a:rPr lang="en-US" i="1">
                                      <a:latin typeface="Cambria Math" panose="02040503050406030204" pitchFamily="18" charset="0"/>
                                    </a:rPr>
                                    <m:t>−</m:t>
                                  </m:r>
                                  <m:r>
                                    <a:rPr lang="en-US" b="0" i="1" smtClean="0">
                                      <a:latin typeface="Cambria Math" panose="02040503050406030204" pitchFamily="18" charset="0"/>
                                    </a:rPr>
                                    <m:t>𝑏</m:t>
                                  </m:r>
                                </m:e>
                              </m:d>
                            </m:e>
                            <m:sub>
                              <m:r>
                                <a:rPr lang="en-US" i="1">
                                  <a:latin typeface="Cambria Math" panose="02040503050406030204" pitchFamily="18" charset="0"/>
                                </a:rPr>
                                <m:t>2</m:t>
                              </m:r>
                            </m:sub>
                          </m:sSub>
                        </m:e>
                      </m:d>
                    </m:oMath>
                  </m:oMathPara>
                </a14:m>
                <a:endParaRPr lang="en-US" dirty="0"/>
              </a:p>
              <a:p>
                <a:endParaRPr lang="en-US" dirty="0" smtClean="0"/>
              </a:p>
              <a:p>
                <a:r>
                  <a:rPr lang="en-US" dirty="0" smtClean="0"/>
                  <a:t>Loss </a:t>
                </a:r>
                <a:r>
                  <a:rPr lang="en-US" dirty="0" err="1" smtClean="0"/>
                  <a:t>tổng</a:t>
                </a:r>
                <a:r>
                  <a:rPr lang="en-US" dirty="0" smtClean="0"/>
                  <a:t> </a:t>
                </a:r>
                <a:r>
                  <a:rPr lang="en-US" dirty="0" err="1" smtClean="0"/>
                  <a:t>cộng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2</m:t>
                          </m:r>
                          <m:r>
                            <a:rPr lang="en-US" b="0" i="1" smtClean="0">
                              <a:latin typeface="Cambria Math" panose="02040503050406030204" pitchFamily="18" charset="0"/>
                            </a:rPr>
                            <m:t>𝐴</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𝑐𝑦𝑐</m:t>
                          </m:r>
                        </m:sub>
                      </m:sSub>
                    </m:oMath>
                  </m:oMathPara>
                </a14:m>
                <a:endParaRPr lang="en-US" dirty="0"/>
              </a:p>
            </p:txBody>
          </p:sp>
        </mc:Choice>
        <mc:Fallback xmlns="">
          <p:sp>
            <p:nvSpPr>
              <p:cNvPr id="3" name="Text Placeholder 2">
                <a:extLst>
                  <a:ext uri="{FF2B5EF4-FFF2-40B4-BE49-F238E27FC236}">
                    <a16:creationId xmlns:a16="http://schemas.microsoft.com/office/drawing/2014/main" id="{22442D41-00FF-4743-5EDE-BD690463A7FA}"/>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52866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a:t>VAE</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404497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7F7D-6073-4F01-C966-E177F7100157}"/>
              </a:ext>
            </a:extLst>
          </p:cNvPr>
          <p:cNvSpPr>
            <a:spLocks noGrp="1"/>
          </p:cNvSpPr>
          <p:nvPr>
            <p:ph type="title"/>
          </p:nvPr>
        </p:nvSpPr>
        <p:spPr/>
        <p:txBody>
          <a:bodyPr>
            <a:normAutofit fontScale="90000"/>
          </a:bodyPr>
          <a:lstStyle/>
          <a:p>
            <a:r>
              <a:rPr lang="en-US" dirty="0" err="1" smtClean="0"/>
              <a:t>Variational</a:t>
            </a:r>
            <a:r>
              <a:rPr lang="en-US" dirty="0" smtClean="0"/>
              <a:t> Auto Encoder</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4CE1E36-7125-6400-790B-768C8F0FC5C5}"/>
                  </a:ext>
                </a:extLst>
              </p:cNvPr>
              <p:cNvSpPr>
                <a:spLocks noGrp="1"/>
              </p:cNvSpPr>
              <p:nvPr>
                <p:ph type="body" idx="1"/>
              </p:nvPr>
            </p:nvSpPr>
            <p:spPr/>
            <p:txBody>
              <a:bodyPr/>
              <a:lstStyle/>
              <a:p>
                <a:r>
                  <a:rPr lang="en-US" dirty="0" smtClean="0"/>
                  <a:t>Với vector </a:t>
                </a:r>
                <a:r>
                  <a:rPr lang="en-US" dirty="0" err="1" smtClean="0"/>
                  <a:t>đầu</a:t>
                </a:r>
                <a:r>
                  <a:rPr lang="en-US" dirty="0" smtClean="0"/>
                  <a:t> </a:t>
                </a:r>
                <a:r>
                  <a:rPr lang="en-US" dirty="0" err="1" smtClean="0"/>
                  <a:t>vào</a:t>
                </a:r>
                <a:r>
                  <a:rPr lang="en-US" dirty="0" smtClean="0"/>
                  <a:t>, </a:t>
                </a:r>
                <a:r>
                  <a:rPr lang="en-US" dirty="0" err="1" smtClean="0"/>
                  <a:t>thay</a:t>
                </a:r>
                <a:r>
                  <a:rPr lang="en-US" dirty="0" smtClean="0"/>
                  <a:t> </a:t>
                </a:r>
                <a:r>
                  <a:rPr lang="en-US" dirty="0" err="1" smtClean="0"/>
                  <a:t>vì</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thành</a:t>
                </a:r>
                <a:r>
                  <a:rPr lang="en-US" dirty="0" smtClean="0"/>
                  <a:t> vector </a:t>
                </a:r>
                <a:r>
                  <a:rPr lang="en-US" dirty="0" err="1" smtClean="0"/>
                  <a:t>khác</a:t>
                </a:r>
                <a:r>
                  <a:rPr lang="en-US" dirty="0" smtClean="0"/>
                  <a:t>, ta </a:t>
                </a:r>
                <a:r>
                  <a:rPr lang="en-US" dirty="0" err="1" smtClean="0"/>
                  <a:t>chuyển</a:t>
                </a:r>
                <a:r>
                  <a:rPr lang="en-US" dirty="0" smtClean="0"/>
                  <a:t> </a:t>
                </a:r>
                <a:r>
                  <a:rPr lang="en-US" dirty="0" err="1" smtClean="0"/>
                  <a:t>đổi</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rồi</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này</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vector </a:t>
                </a:r>
                <a:r>
                  <a:rPr lang="en-US" dirty="0" err="1" smtClean="0"/>
                  <a:t>đầu</a:t>
                </a:r>
                <a:r>
                  <a:rPr lang="en-US" dirty="0" smtClean="0"/>
                  <a:t> </a:t>
                </a:r>
                <a:r>
                  <a:rPr lang="en-US" dirty="0" err="1" smtClean="0"/>
                  <a:t>ra</a:t>
                </a:r>
                <a:endParaRPr lang="en-US" dirty="0" smtClean="0"/>
              </a:p>
              <a:p>
                <a:r>
                  <a:rPr lang="en-US" dirty="0" err="1" smtClean="0"/>
                  <a:t>Với</a:t>
                </a:r>
                <a:r>
                  <a:rPr lang="en-US" dirty="0" smtClean="0"/>
                  <a:t> vector </a:t>
                </a:r>
                <a:r>
                  <a:rPr lang="en-US" dirty="0" err="1" smtClean="0"/>
                  <a:t>đầu</a:t>
                </a:r>
                <a:r>
                  <a:rPr lang="en-US" dirty="0" smtClean="0"/>
                  <a:t> </a:t>
                </a:r>
                <a:r>
                  <a:rPr lang="en-US" dirty="0" err="1" smtClean="0"/>
                  <a:t>vào</a:t>
                </a:r>
                <a:r>
                  <a:rPr lang="en-US" dirty="0" smtClean="0"/>
                  <a:t> x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oMath>
                </a14:m>
                <a:r>
                  <a:rPr lang="en-US" dirty="0" smtClean="0"/>
                  <a:t> </a:t>
                </a:r>
                <a:r>
                  <a:rPr lang="en-US" dirty="0" err="1" smtClean="0"/>
                  <a:t>với</a:t>
                </a:r>
                <a:r>
                  <a:rPr lang="en-US" dirty="0" smtClean="0"/>
                  <a:t> </a:t>
                </a:r>
                <a:r>
                  <a:rPr lang="en-US" dirty="0" err="1" smtClean="0"/>
                  <a:t>tham</a:t>
                </a:r>
                <a:r>
                  <a:rPr lang="en-US" dirty="0" smtClean="0"/>
                  <a:t> </a:t>
                </a:r>
                <a:r>
                  <a:rPr lang="en-US" dirty="0" err="1" smtClean="0"/>
                  <a:t>số</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smtClean="0"/>
              </a:p>
              <a:p>
                <a:r>
                  <a:rPr lang="en-US" dirty="0" smtClean="0"/>
                  <a:t>Vector </a:t>
                </a:r>
                <a:r>
                  <a:rPr lang="en-US" dirty="0" err="1" smtClean="0"/>
                  <a:t>trạng</a:t>
                </a:r>
                <a:r>
                  <a:rPr lang="en-US" dirty="0" smtClean="0"/>
                  <a:t> </a:t>
                </a:r>
                <a:r>
                  <a:rPr lang="en-US" dirty="0" err="1" smtClean="0"/>
                  <a:t>thái</a:t>
                </a:r>
                <a:r>
                  <a:rPr lang="en-US" dirty="0" smtClean="0"/>
                  <a:t> z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điều</a:t>
                </a:r>
                <a:r>
                  <a:rPr lang="en-US" dirty="0" smtClean="0"/>
                  <a:t> </a:t>
                </a:r>
                <a:r>
                  <a:rPr lang="en-US" dirty="0" err="1" smtClean="0"/>
                  <a:t>kiện</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endParaRPr lang="en-US" dirty="0" smtClean="0"/>
              </a:p>
              <a:p>
                <a:r>
                  <a:rPr lang="en-US" dirty="0" smtClean="0"/>
                  <a:t>Vector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với</a:t>
                </a:r>
                <a:r>
                  <a:rPr lang="en-US" dirty="0" smtClean="0"/>
                  <a:t> </a:t>
                </a:r>
                <a:r>
                  <a:rPr lang="en-US" dirty="0" err="1" smtClean="0"/>
                  <a:t>điều</a:t>
                </a:r>
                <a:r>
                  <a:rPr lang="en-US" dirty="0" smtClean="0"/>
                  <a:t> </a:t>
                </a:r>
                <a:r>
                  <a:rPr lang="en-US" dirty="0" err="1" smtClean="0"/>
                  <a:t>kiện</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a14:m>
                <a:endParaRPr lang="en-US" dirty="0" smtClean="0"/>
              </a:p>
              <a:p>
                <a:endParaRPr lang="en-US" dirty="0" smtClean="0"/>
              </a:p>
              <a:p>
                <a:endParaRPr lang="en-US" dirty="0" smtClean="0"/>
              </a:p>
              <a:p>
                <a:endParaRPr lang="en-US" dirty="0"/>
              </a:p>
              <a:p>
                <a:endParaRPr lang="en-US" dirty="0"/>
              </a:p>
            </p:txBody>
          </p:sp>
        </mc:Choice>
        <mc:Fallback>
          <p:sp>
            <p:nvSpPr>
              <p:cNvPr id="3" name="Text Placeholder 2">
                <a:extLst>
                  <a:ext uri="{FF2B5EF4-FFF2-40B4-BE49-F238E27FC236}">
                    <a16:creationId xmlns:a16="http://schemas.microsoft.com/office/drawing/2014/main" id="{D4CE1E36-7125-6400-790B-768C8F0FC5C5}"/>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8DC8DC-71CA-D640-DA61-BD8576E585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2" descr="https://lilianweng.github.io/posts/2018-08-12-vae/VAE-graphical-mod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9464" y="3118501"/>
            <a:ext cx="4494483" cy="179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4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Variational</a:t>
            </a:r>
            <a:r>
              <a:rPr lang="en-US" dirty="0"/>
              <a:t> Auto Encoder</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lstStyle/>
              <a:p>
                <a:r>
                  <a:rPr lang="en-US" dirty="0" smtClean="0"/>
                  <a:t>Trên </a:t>
                </a:r>
                <a:r>
                  <a:rPr lang="en-US" dirty="0" err="1" smtClean="0"/>
                  <a:t>thực</a:t>
                </a:r>
                <a:r>
                  <a:rPr lang="en-US" dirty="0" smtClean="0"/>
                  <a:t> </a:t>
                </a:r>
                <a:r>
                  <a:rPr lang="en-US" dirty="0" err="1" smtClean="0"/>
                  <a:t>tế</a:t>
                </a:r>
                <a:r>
                  <a:rPr lang="en-US" dirty="0" smtClean="0"/>
                  <a:t> </a:t>
                </a:r>
                <a:r>
                  <a:rPr lang="en-US" dirty="0" err="1" smtClean="0"/>
                  <a:t>thì</a:t>
                </a:r>
                <a:r>
                  <a:rPr lang="en-US" dirty="0" smtClean="0"/>
                  <a:t> </a:t>
                </a:r>
                <a:r>
                  <a:rPr lang="en-US" dirty="0"/>
                  <a:t>tham </a:t>
                </a:r>
                <a:r>
                  <a:rPr lang="en-US" dirty="0" err="1"/>
                  <a:t>số</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smtClean="0"/>
                  <a:t> </a:t>
                </a:r>
                <a:r>
                  <a:rPr lang="en-US" dirty="0" err="1" smtClean="0"/>
                  <a:t>rất</a:t>
                </a:r>
                <a:r>
                  <a:rPr lang="en-US" dirty="0" smtClean="0"/>
                  <a:t> </a:t>
                </a:r>
                <a:r>
                  <a:rPr lang="en-US" dirty="0" err="1" smtClean="0"/>
                  <a:t>khó</a:t>
                </a:r>
                <a:r>
                  <a:rPr lang="en-US" dirty="0" smtClean="0"/>
                  <a:t> </a:t>
                </a:r>
                <a:r>
                  <a:rPr lang="en-US" dirty="0" err="1" smtClean="0"/>
                  <a:t>tính</a:t>
                </a:r>
                <a:r>
                  <a:rPr lang="en-US" dirty="0" smtClean="0"/>
                  <a:t> </a:t>
                </a:r>
                <a:r>
                  <a:rPr lang="en-US" dirty="0" err="1" smtClean="0"/>
                  <a:t>toán</a:t>
                </a:r>
                <a:endParaRPr lang="en-US" dirty="0"/>
              </a:p>
              <a:p>
                <a:endParaRPr lang="en-US" dirty="0" smtClean="0"/>
              </a:p>
              <a:p>
                <a:r>
                  <a:rPr lang="en-US" dirty="0" smtClean="0"/>
                  <a:t>Do </a:t>
                </a:r>
                <a:r>
                  <a:rPr lang="en-US" dirty="0" err="1" smtClean="0"/>
                  <a:t>đó</a:t>
                </a:r>
                <a:r>
                  <a:rPr lang="en-US" dirty="0" smtClean="0"/>
                  <a:t> </a:t>
                </a:r>
                <a:r>
                  <a:rPr lang="en-US" dirty="0" err="1" smtClean="0"/>
                  <a:t>người</a:t>
                </a:r>
                <a:r>
                  <a:rPr lang="en-US" dirty="0" smtClean="0"/>
                  <a:t> ta </a:t>
                </a:r>
                <a:r>
                  <a:rPr lang="en-US" dirty="0" err="1" smtClean="0"/>
                  <a:t>sử</a:t>
                </a:r>
                <a:r>
                  <a:rPr lang="en-US" dirty="0" smtClean="0"/>
                  <a:t> </a:t>
                </a:r>
                <a:r>
                  <a:rPr lang="en-US" dirty="0" err="1" smtClean="0"/>
                  <a:t>dụng</a:t>
                </a:r>
                <a:r>
                  <a:rPr lang="en-US" dirty="0" smtClean="0"/>
                  <a:t> </a:t>
                </a:r>
                <a:r>
                  <a:rPr lang="en-US" dirty="0" err="1" smtClean="0"/>
                  <a:t>phép</a:t>
                </a:r>
                <a:r>
                  <a:rPr lang="en-US" dirty="0" smtClean="0"/>
                  <a:t> </a:t>
                </a:r>
                <a:r>
                  <a:rPr lang="en-US" dirty="0" err="1" smtClean="0"/>
                  <a:t>gần</a:t>
                </a:r>
                <a:r>
                  <a:rPr lang="en-US" dirty="0" smtClean="0"/>
                  <a:t> </a:t>
                </a:r>
                <a:r>
                  <a:rPr lang="en-US" dirty="0" err="1" smtClean="0"/>
                  <a:t>đúng</a:t>
                </a:r>
                <a:r>
                  <a:rPr lang="en-US" dirty="0" smtClean="0"/>
                  <a:t>, </a:t>
                </a:r>
                <a:r>
                  <a:rPr lang="en-US" dirty="0" err="1" smtClean="0"/>
                  <a:t>tạo</a:t>
                </a:r>
                <a:r>
                  <a:rPr lang="en-US" dirty="0" smtClean="0"/>
                  <a:t> </a:t>
                </a:r>
                <a:r>
                  <a:rPr lang="en-US" dirty="0" err="1" smtClean="0"/>
                  <a:t>nên</a:t>
                </a:r>
                <a:r>
                  <a:rPr lang="en-US" dirty="0" smtClean="0"/>
                  <a:t> </a:t>
                </a:r>
                <a:r>
                  <a:rPr lang="en-US" dirty="0" err="1" smtClean="0"/>
                  <a:t>phân</a:t>
                </a:r>
                <a:r>
                  <a:rPr lang="en-US" dirty="0" smtClean="0"/>
                  <a:t> </a:t>
                </a:r>
                <a:r>
                  <a:rPr lang="en-US" dirty="0" err="1" smtClean="0"/>
                  <a:t>phối</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oMath>
                </a14:m>
                <a:r>
                  <a:rPr lang="en-US" dirty="0" smtClean="0"/>
                  <a:t> </a:t>
                </a:r>
                <a:r>
                  <a:rPr lang="en-US" dirty="0" err="1" smtClean="0"/>
                  <a:t>và</a:t>
                </a:r>
                <a:r>
                  <a:rPr lang="en-US" dirty="0" smtClean="0"/>
                  <a:t> </a:t>
                </a:r>
                <a:r>
                  <a:rPr lang="en-US" dirty="0" err="1" smtClean="0"/>
                  <a:t>ép</a:t>
                </a:r>
                <a:r>
                  <a:rPr lang="en-US" dirty="0" smtClean="0"/>
                  <a:t> </a:t>
                </a:r>
                <a:r>
                  <a:rPr lang="en-US" dirty="0" err="1" smtClean="0"/>
                  <a:t>nó</a:t>
                </a:r>
                <a:r>
                  <a:rPr lang="en-US" dirty="0" smtClean="0"/>
                  <a:t> </a:t>
                </a:r>
                <a:r>
                  <a:rPr lang="en-US" dirty="0" err="1" smtClean="0"/>
                  <a:t>gần</a:t>
                </a:r>
                <a:r>
                  <a:rPr lang="en-US" dirty="0" smtClean="0"/>
                  <a:t> </a:t>
                </a:r>
                <a:r>
                  <a:rPr lang="en-US" dirty="0" err="1" smtClean="0"/>
                  <a:t>với</a:t>
                </a:r>
                <a:r>
                  <a:rPr lang="en-US" dirty="0" smtClean="0"/>
                  <a:t> </a:t>
                </a:r>
                <a:r>
                  <a:rPr lang="en-US" dirty="0" err="1" smtClean="0"/>
                  <a:t>phân</a:t>
                </a:r>
                <a:r>
                  <a:rPr lang="en-US" dirty="0" smtClean="0"/>
                  <a:t> </a:t>
                </a:r>
                <a:r>
                  <a:rPr lang="en-US" dirty="0" err="1" smtClean="0"/>
                  <a:t>phối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oMath>
                </a14:m>
                <a:r>
                  <a:rPr lang="en-US" dirty="0" smtClean="0"/>
                  <a:t> </a:t>
                </a:r>
                <a:r>
                  <a:rPr lang="en-US" dirty="0" err="1" smtClean="0"/>
                  <a:t>bằng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b="1" dirty="0" err="1">
                    <a:latin typeface="-apple-system"/>
                  </a:rPr>
                  <a:t>Kullback</a:t>
                </a:r>
                <a:r>
                  <a:rPr lang="en-US" b="1" dirty="0">
                    <a:latin typeface="-apple-system"/>
                  </a:rPr>
                  <a:t>–</a:t>
                </a:r>
                <a:r>
                  <a:rPr lang="en-US" b="1" dirty="0" err="1">
                    <a:latin typeface="-apple-system"/>
                  </a:rPr>
                  <a:t>Leibler</a:t>
                </a:r>
                <a:r>
                  <a:rPr lang="en-US" b="1" dirty="0">
                    <a:latin typeface="-apple-system"/>
                  </a:rPr>
                  <a:t> Divergence</a:t>
                </a:r>
                <a:r>
                  <a:rPr lang="en-US" dirty="0" smtClean="0"/>
                  <a:t> </a:t>
                </a:r>
              </a:p>
              <a:p>
                <a:endParaRPr lang="en-US" dirty="0" smtClean="0"/>
              </a:p>
              <a:p>
                <a:r>
                  <a:rPr lang="en-US" dirty="0" err="1" smtClean="0"/>
                  <a:t>Một</a:t>
                </a:r>
                <a:r>
                  <a:rPr lang="en-US" dirty="0" smtClean="0"/>
                  <a:t> </a:t>
                </a:r>
                <a:r>
                  <a:rPr lang="en-US" dirty="0" err="1" smtClean="0"/>
                  <a:t>sự</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oMath>
                </a14:m>
                <a:r>
                  <a:rPr lang="en-US" dirty="0" smtClean="0"/>
                  <a:t> </a:t>
                </a:r>
                <a:r>
                  <a:rPr lang="en-US" dirty="0" err="1" smtClean="0"/>
                  <a:t>là</a:t>
                </a:r>
                <a:r>
                  <a:rPr lang="en-US" dirty="0" smtClean="0"/>
                  <a:t> </a:t>
                </a:r>
                <a:r>
                  <a:rPr lang="en-US" dirty="0" err="1" smtClean="0"/>
                  <a:t>hàm</a:t>
                </a:r>
                <a:r>
                  <a:rPr lang="en-US" dirty="0" smtClean="0"/>
                  <a:t> Gaussian </a:t>
                </a:r>
                <a:r>
                  <a:rPr lang="en-US" dirty="0" err="1" smtClean="0"/>
                  <a:t>dao</a:t>
                </a:r>
                <a:r>
                  <a:rPr lang="en-US" dirty="0" smtClean="0"/>
                  <a:t> </a:t>
                </a:r>
                <a:r>
                  <a:rPr lang="en-US" dirty="0" err="1" smtClean="0"/>
                  <a:t>động</a:t>
                </a:r>
                <a:r>
                  <a:rPr lang="en-US" dirty="0" smtClean="0"/>
                  <a:t> (multivariate </a:t>
                </a:r>
                <a:r>
                  <a:rPr lang="en-US" dirty="0" err="1" smtClean="0"/>
                  <a:t>gaussian</a:t>
                </a:r>
                <a:r>
                  <a:rPr lang="en-US" dirty="0" smtClean="0"/>
                  <a:t>):</a:t>
                </a:r>
                <a:endParaRPr lang="en-US" i="1" dirty="0">
                  <a:latin typeface="Cambria Math" panose="02040503050406030204" pitchFamily="18" charset="0"/>
                </a:endParaRPr>
              </a:p>
              <a:p>
                <a:pPr marL="114300" indent="0" algn="ctr">
                  <a:buNone/>
                </a:pP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m:rPr>
                        <m:nor/>
                      </m:rPr>
                      <a:rPr lang="el-GR" dirty="0"/>
                      <m:t>Θ</m:t>
                    </m:r>
                    <m:r>
                      <m:rPr>
                        <m:sty m:val="p"/>
                      </m:rPr>
                      <a:rPr lang="el-GR" i="1" dirty="0" smtClean="0">
                        <a:latin typeface="Cambria Math" panose="02040503050406030204" pitchFamily="18" charset="0"/>
                        <a:ea typeface="Cambria Math" panose="02040503050406030204" pitchFamily="18" charset="0"/>
                      </a:rPr>
                      <m:t>ϵ</m:t>
                    </m:r>
                  </m:oMath>
                </a14:m>
                <a:r>
                  <a:rPr lang="en-US" dirty="0" smtClean="0"/>
                  <a:t> với </a:t>
                </a:r>
                <a14:m>
                  <m:oMath xmlns:m="http://schemas.openxmlformats.org/officeDocument/2006/math">
                    <m:r>
                      <m:rPr>
                        <m:sty m:val="p"/>
                      </m:rPr>
                      <a:rPr lang="el-GR" i="1" dirty="0">
                        <a:latin typeface="Cambria Math" panose="02040503050406030204" pitchFamily="18" charset="0"/>
                        <a:ea typeface="Cambria Math" panose="02040503050406030204" pitchFamily="18" charset="0"/>
                      </a:rPr>
                      <m:t>ϵ</m:t>
                    </m:r>
                    <m:r>
                      <a:rPr lang="el-GR" i="1" dirty="0" smtClean="0">
                        <a:latin typeface="Cambria Math" panose="02040503050406030204" pitchFamily="18" charset="0"/>
                        <a:ea typeface="Cambria Math" panose="02040503050406030204" pitchFamily="18" charset="0"/>
                      </a:rPr>
                      <m:t>~ℵ</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m:t>
                    </m:r>
                  </m:oMath>
                </a14:m>
                <a:endParaRPr lang="en-US" dirty="0"/>
              </a:p>
              <a:p>
                <a:pPr marL="114300" indent="0" algn="ctr">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015985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7F7D-6073-4F01-C966-E177F7100157}"/>
              </a:ext>
            </a:extLst>
          </p:cNvPr>
          <p:cNvSpPr>
            <a:spLocks noGrp="1"/>
          </p:cNvSpPr>
          <p:nvPr>
            <p:ph type="title"/>
          </p:nvPr>
        </p:nvSpPr>
        <p:spPr/>
        <p:txBody>
          <a:bodyPr>
            <a:normAutofit fontScale="90000"/>
          </a:bodyPr>
          <a:lstStyle/>
          <a:p>
            <a:r>
              <a:rPr lang="en-US" dirty="0"/>
              <a:t>VAE</a:t>
            </a:r>
          </a:p>
        </p:txBody>
      </p:sp>
      <p:sp>
        <p:nvSpPr>
          <p:cNvPr id="3" name="Text Placeholder 2">
            <a:extLst>
              <a:ext uri="{FF2B5EF4-FFF2-40B4-BE49-F238E27FC236}">
                <a16:creationId xmlns:a16="http://schemas.microsoft.com/office/drawing/2014/main" id="{D4CE1E36-7125-6400-790B-768C8F0FC5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8DC8DC-71CA-D640-DA61-BD8576E585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26" name="Picture 2">
            <a:extLst>
              <a:ext uri="{FF2B5EF4-FFF2-40B4-BE49-F238E27FC236}">
                <a16:creationId xmlns:a16="http://schemas.microsoft.com/office/drawing/2014/main" id="{E4356ACD-7EF2-C19E-F45E-4A81E5A87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07" y="992711"/>
            <a:ext cx="7500377" cy="347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95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93495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5060-5F34-282F-0CC6-176FE983D020}"/>
              </a:ext>
            </a:extLst>
          </p:cNvPr>
          <p:cNvSpPr>
            <a:spLocks noGrp="1"/>
          </p:cNvSpPr>
          <p:nvPr>
            <p:ph type="title"/>
          </p:nvPr>
        </p:nvSpPr>
        <p:spPr/>
        <p:txBody>
          <a:bodyPr>
            <a:normAutofit fontScale="90000"/>
          </a:bodyPr>
          <a:lstStyle/>
          <a:p>
            <a:r>
              <a:rPr lang="en-US" dirty="0"/>
              <a:t>Discriminative vs Generative</a:t>
            </a:r>
          </a:p>
        </p:txBody>
      </p:sp>
      <p:sp>
        <p:nvSpPr>
          <p:cNvPr id="3" name="Text Placeholder 2">
            <a:extLst>
              <a:ext uri="{FF2B5EF4-FFF2-40B4-BE49-F238E27FC236}">
                <a16:creationId xmlns:a16="http://schemas.microsoft.com/office/drawing/2014/main" id="{3F20F242-E406-1E77-3AD1-9EB4E5450624}"/>
              </a:ext>
            </a:extLst>
          </p:cNvPr>
          <p:cNvSpPr>
            <a:spLocks noGrp="1"/>
          </p:cNvSpPr>
          <p:nvPr>
            <p:ph type="body" idx="1"/>
          </p:nvPr>
        </p:nvSpPr>
        <p:spPr/>
        <p:txBody>
          <a:bodyPr/>
          <a:lstStyle/>
          <a:p>
            <a:r>
              <a:rPr lang="en-US" dirty="0" err="1"/>
              <a:t>Mô</a:t>
            </a:r>
            <a:r>
              <a:rPr lang="en-US" dirty="0"/>
              <a:t> </a:t>
            </a:r>
            <a:r>
              <a:rPr lang="en-US" dirty="0" err="1"/>
              <a:t>hình</a:t>
            </a:r>
            <a:r>
              <a:rPr lang="en-US" dirty="0"/>
              <a:t> discriminative: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dữ</a:t>
            </a:r>
            <a:r>
              <a:rPr lang="en-US" dirty="0"/>
              <a:t> </a:t>
            </a:r>
            <a:r>
              <a:rPr lang="en-US" dirty="0" err="1"/>
              <a:t>liệu</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dự</a:t>
            </a:r>
            <a:r>
              <a:rPr lang="en-US" dirty="0"/>
              <a:t> </a:t>
            </a:r>
            <a:r>
              <a:rPr lang="en-US" dirty="0" err="1"/>
              <a:t>đoán</a:t>
            </a:r>
            <a:r>
              <a:rPr lang="en-US" dirty="0"/>
              <a:t>, </a:t>
            </a:r>
            <a:r>
              <a:rPr lang="en-US" dirty="0" err="1"/>
              <a:t>phân</a:t>
            </a:r>
            <a:r>
              <a:rPr lang="en-US" dirty="0"/>
              <a:t> </a:t>
            </a:r>
            <a:r>
              <a:rPr lang="en-US" dirty="0" err="1"/>
              <a:t>khúc</a:t>
            </a:r>
            <a:r>
              <a:rPr lang="en-US" dirty="0"/>
              <a:t> </a:t>
            </a:r>
            <a:r>
              <a:rPr lang="en-US" dirty="0" err="1"/>
              <a:t>ảnh</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p>
          <a:p>
            <a:r>
              <a:rPr lang="en-US" dirty="0" err="1"/>
              <a:t>Mô</a:t>
            </a:r>
            <a:r>
              <a:rPr lang="en-US" dirty="0"/>
              <a:t> </a:t>
            </a:r>
            <a:r>
              <a:rPr lang="en-US" dirty="0" err="1"/>
              <a:t>hình</a:t>
            </a:r>
            <a:r>
              <a:rPr lang="en-US" dirty="0"/>
              <a:t> generative: </a:t>
            </a:r>
            <a:r>
              <a:rPr lang="en-US" dirty="0" err="1"/>
              <a:t>tạo</a:t>
            </a:r>
            <a:r>
              <a:rPr lang="en-US" dirty="0"/>
              <a:t> </a:t>
            </a:r>
            <a:r>
              <a:rPr lang="en-US" dirty="0" err="1"/>
              <a:t>ra</a:t>
            </a:r>
            <a:r>
              <a:rPr lang="en-US" dirty="0"/>
              <a:t> </a:t>
            </a:r>
            <a:r>
              <a:rPr lang="en-US" dirty="0" err="1"/>
              <a:t>một</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endParaRPr lang="en-US" dirty="0"/>
          </a:p>
        </p:txBody>
      </p:sp>
      <p:sp>
        <p:nvSpPr>
          <p:cNvPr id="4" name="Slide Number Placeholder 3">
            <a:extLst>
              <a:ext uri="{FF2B5EF4-FFF2-40B4-BE49-F238E27FC236}">
                <a16:creationId xmlns:a16="http://schemas.microsoft.com/office/drawing/2014/main" id="{C75FFAC1-BB96-EAE0-56B2-EDD33C78D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30" name="Picture 6" descr="About Generative and Discriminative models | by Jordi Esteve Sorribas |  Medium">
            <a:extLst>
              <a:ext uri="{FF2B5EF4-FFF2-40B4-BE49-F238E27FC236}">
                <a16:creationId xmlns:a16="http://schemas.microsoft.com/office/drawing/2014/main" id="{8238B8D1-3FDE-A6BB-4AB9-9A2AC64E5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21" y="1923808"/>
            <a:ext cx="7326775" cy="279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1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mới</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1026" name="Picture 2" descr="https://miro.medium.com/max/700/1*4oqZHrOOZRDzMsJA_eqW1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4" y="676656"/>
            <a:ext cx="3569024" cy="380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56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Chuyển</a:t>
            </a:r>
            <a:r>
              <a:rPr lang="en-US" dirty="0" smtClean="0"/>
              <a:t> style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2050" name="Picture 2" descr="https://miro.medium.com/max/700/1*HaExieykcOT5oI2_xKisr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300" y="986971"/>
            <a:ext cx="3180953"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89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1694</Words>
  <Application>Microsoft Office PowerPoint</Application>
  <PresentationFormat>On-screen Show (16:9)</PresentationFormat>
  <Paragraphs>219</Paragraphs>
  <Slides>43</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-apple-system</vt:lpstr>
      <vt:lpstr>Arial</vt:lpstr>
      <vt:lpstr>Cambria Math</vt:lpstr>
      <vt:lpstr>Open Sans</vt:lpstr>
      <vt:lpstr>Roboto</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Discriminative vs Generative</vt:lpstr>
      <vt:lpstr>Ứng dụng</vt:lpstr>
      <vt:lpstr>Ứng dụng</vt:lpstr>
      <vt:lpstr>Ứng dụng</vt:lpstr>
      <vt:lpstr>Ứng dụng</vt:lpstr>
      <vt:lpstr>Ứng dụng</vt:lpstr>
      <vt:lpstr>Ứng dụng</vt:lpstr>
      <vt:lpstr>Ứng dụng</vt:lpstr>
      <vt:lpstr>Các mô hình generative phổ biến</vt:lpstr>
      <vt:lpstr>Phần 2: Mô hình GAN cơ bản</vt:lpstr>
      <vt:lpstr>GAN là gì</vt:lpstr>
      <vt:lpstr>Cấu trúc mạng GAN</vt:lpstr>
      <vt:lpstr>Generator</vt:lpstr>
      <vt:lpstr>Generator</vt:lpstr>
      <vt:lpstr>Discriminator</vt:lpstr>
      <vt:lpstr>Hàm mất mát</vt:lpstr>
      <vt:lpstr>Hàm mất mát</vt:lpstr>
      <vt:lpstr>Nhược điểm của GAN</vt:lpstr>
      <vt:lpstr>Phần 4: Auto Encoder</vt:lpstr>
      <vt:lpstr>Auto Encoder</vt:lpstr>
      <vt:lpstr>Mô hình</vt:lpstr>
      <vt:lpstr>Phần 3: CycleGAN</vt:lpstr>
      <vt:lpstr>CycleGAN là gì?</vt:lpstr>
      <vt:lpstr>Có giám sát và không giám sát</vt:lpstr>
      <vt:lpstr>CycleGAN</vt:lpstr>
      <vt:lpstr>Cấu trúc discriminator</vt:lpstr>
      <vt:lpstr>Cấu trúc của generator</vt:lpstr>
      <vt:lpstr>Hàm mất mát</vt:lpstr>
      <vt:lpstr>Phần 5: VAE</vt:lpstr>
      <vt:lpstr>Variational Auto Encoder</vt:lpstr>
      <vt:lpstr>Variational Auto Encoder</vt:lpstr>
      <vt:lpstr>VAE</vt:lpstr>
      <vt:lpstr>Phần 5: Bài tập và thảo luận</vt:lpstr>
      <vt:lpstr>Bài tập</vt:lpstr>
      <vt:lpstr>Tóm tắt</vt:lpstr>
      <vt:lpstr>Các thuật ngữ thường thấy</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253</cp:revision>
  <dcterms:modified xsi:type="dcterms:W3CDTF">2023-01-11T20:05:38Z</dcterms:modified>
</cp:coreProperties>
</file>